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6"/>
  </p:notesMasterIdLst>
  <p:sldIdLst>
    <p:sldId id="258" r:id="rId2"/>
    <p:sldId id="259" r:id="rId3"/>
    <p:sldId id="265" r:id="rId4"/>
    <p:sldId id="263" r:id="rId5"/>
    <p:sldId id="264" r:id="rId6"/>
    <p:sldId id="266" r:id="rId7"/>
    <p:sldId id="267" r:id="rId8"/>
    <p:sldId id="268" r:id="rId9"/>
    <p:sldId id="269" r:id="rId10"/>
    <p:sldId id="270" r:id="rId11"/>
    <p:sldId id="271" r:id="rId12"/>
    <p:sldId id="272" r:id="rId13"/>
    <p:sldId id="273" r:id="rId14"/>
    <p:sldId id="274" r:id="rId15"/>
    <p:sldId id="262" r:id="rId16"/>
    <p:sldId id="276" r:id="rId17"/>
    <p:sldId id="277" r:id="rId18"/>
    <p:sldId id="278" r:id="rId19"/>
    <p:sldId id="279" r:id="rId20"/>
    <p:sldId id="280" r:id="rId21"/>
    <p:sldId id="281" r:id="rId22"/>
    <p:sldId id="282" r:id="rId23"/>
    <p:sldId id="283" r:id="rId24"/>
    <p:sldId id="275"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4700" autoAdjust="0"/>
  </p:normalViewPr>
  <p:slideViewPr>
    <p:cSldViewPr snapToGrid="0">
      <p:cViewPr>
        <p:scale>
          <a:sx n="66" d="100"/>
          <a:sy n="66" d="100"/>
        </p:scale>
        <p:origin x="-1284"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FE57A1-A78E-4929-8944-32B032DA0076}" type="slidenum">
              <a:rPr lang="en-US"/>
              <a:pPr/>
              <a:t>‹N°›</a:t>
            </a:fld>
            <a:endParaRPr lang="en-US"/>
          </a:p>
        </p:txBody>
      </p:sp>
    </p:spTree>
    <p:extLst>
      <p:ext uri="{BB962C8B-B14F-4D97-AF65-F5344CB8AC3E}">
        <p14:creationId xmlns:p14="http://schemas.microsoft.com/office/powerpoint/2010/main" val="2053769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739241-074B-4078-A62A-DB00047E3B6D}" type="slidenum">
              <a:rPr lang="en-US"/>
              <a:pPr eaLnBrk="1" hangingPunct="1"/>
              <a:t>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9063" indent="-119063" eaLnBrk="1" hangingPunct="1"/>
            <a:r>
              <a:rPr lang="fr-FR" b="1" smtClean="0"/>
              <a:t>Avant de commencer</a:t>
            </a:r>
          </a:p>
          <a:p>
            <a:pPr marL="119063" indent="-119063" eaLnBrk="1" hangingPunct="1"/>
            <a:r>
              <a:rPr lang="fr-FR" smtClean="0"/>
              <a:t>Ce cours suppose que vous savez comment entrer des éléments dans un calendrier Outlook et comment effectuer les opérations de navigation de base dans le calendrier. Pour plus d'informations à ce sujet, consultez la présentation de la formation Outlook intitulée « Notions de base du calendrier » sur Microsoft Office Online.</a:t>
            </a:r>
          </a:p>
          <a:p>
            <a:pPr marL="119063" indent="-119063" eaLnBrk="1" hangingPunct="1"/>
            <a:r>
              <a:rPr lang="fr-FR" smtClean="0"/>
              <a:t>[</a:t>
            </a:r>
            <a:r>
              <a:rPr lang="fr-FR" b="1" smtClean="0"/>
              <a:t>Notes à l'attention de l'instructeur :</a:t>
            </a:r>
            <a:r>
              <a:rPr lang="fr-FR" smtClean="0"/>
              <a:t> </a:t>
            </a:r>
          </a:p>
          <a:p>
            <a:pPr marL="119063" indent="-119063" eaLnBrk="1" hangingPunct="1">
              <a:buFontTx/>
              <a:buChar char="•"/>
            </a:pPr>
            <a:r>
              <a:rPr lang="fr-FR" smtClean="0"/>
              <a:t>Pour obtenir une aide détaillée sur la personnalisation de ce modèle, consultez la toute dernière diapositive. Consultez également le texte supplémentaire de la leçon dans le volet de commentaires de certaines diapositives.</a:t>
            </a:r>
          </a:p>
          <a:p>
            <a:pPr marL="119063" indent="-119063" eaLnBrk="1" hangingPunct="1">
              <a:buFontTx/>
              <a:buChar char="•"/>
            </a:pPr>
            <a:r>
              <a:rPr lang="fr-FR" smtClean="0"/>
              <a:t>Dans la mesure où cette présentation contient une animation Macromedia Flash, l'enregistrement du modèle peut entraîner l'affichage d'un message d'avertissement relatif aux informations personnelles. À moins que vous n'ajoutiez des informations aux propriétés du fichier Flash lui-même, cet avertissement ne s'applique pas à cette présentation. Cliquez sur </a:t>
            </a:r>
            <a:r>
              <a:rPr lang="fr-FR" b="1" smtClean="0"/>
              <a:t>OK</a:t>
            </a:r>
            <a:r>
              <a:rPr lang="fr-FR" smtClean="0"/>
              <a:t> dans le message.]</a:t>
            </a:r>
          </a:p>
          <a:p>
            <a:pPr marL="119063" indent="-119063" eaLnBrk="1" hangingPunct="1"/>
            <a:endParaRPr lang="fr-FR" smtClean="0"/>
          </a:p>
          <a:p>
            <a:pPr marL="119063" indent="-119063"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49EA47-9397-496D-9562-5A3913C13EBE}" type="slidenum">
              <a:rPr lang="en-US"/>
              <a:pPr eaLnBrk="1" hangingPunct="1"/>
              <a:t>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2D86F7-D27E-4920-9134-0852987EBB68}" type="slidenum">
              <a:rPr lang="en-US"/>
              <a:pPr eaLnBrk="1" hangingPunct="1"/>
              <a:t>15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400">
                <a:solidFill>
                  <a:schemeClr val="tx1"/>
                </a:solidFill>
              </a:defRPr>
            </a:lvl1pPr>
          </a:lstStyle>
          <a:p>
            <a:r>
              <a:rPr lang="fr-FR" smtClean="0"/>
              <a:t>Modifiez le style du titre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defRPr sz="3200">
                <a:solidFill>
                  <a:srgbClr val="FF9900"/>
                </a:solidFill>
              </a:defRPr>
            </a:lvl1pPr>
          </a:lstStyle>
          <a:p>
            <a:r>
              <a:rPr lang="fr-FR" smtClean="0"/>
              <a:t>Modifiez le style des sous-titres du masque</a:t>
            </a:r>
            <a:endParaRPr lang="en-US"/>
          </a:p>
        </p:txBody>
      </p:sp>
      <p:sp>
        <p:nvSpPr>
          <p:cNvPr id="4" name="Rectangle 4"/>
          <p:cNvSpPr>
            <a:spLocks noGrp="1" noChangeArrowheads="1"/>
          </p:cNvSpPr>
          <p:nvPr>
            <p:ph type="dt" sz="half" idx="10"/>
          </p:nvPr>
        </p:nvSpPr>
        <p:spPr>
          <a:xfrm>
            <a:off x="457200" y="6245225"/>
            <a:ext cx="2133600" cy="476250"/>
          </a:xfrm>
        </p:spPr>
        <p:txBody>
          <a:bodyPr/>
          <a:lstStyle>
            <a:lvl1pPr>
              <a:defRPr sz="1800"/>
            </a:lvl1pPr>
          </a:lstStyle>
          <a:p>
            <a:endParaRPr lang="fr-FR"/>
          </a:p>
        </p:txBody>
      </p:sp>
      <p:sp>
        <p:nvSpPr>
          <p:cNvPr id="5" name="Rectangle 5"/>
          <p:cNvSpPr>
            <a:spLocks noGrp="1" noChangeArrowheads="1"/>
          </p:cNvSpPr>
          <p:nvPr>
            <p:ph type="ftr" sz="quarter" idx="11"/>
          </p:nvPr>
        </p:nvSpPr>
        <p:spPr>
          <a:xfrm>
            <a:off x="3124200" y="6200775"/>
            <a:ext cx="2895600" cy="476250"/>
          </a:xfrm>
        </p:spPr>
        <p:txBody>
          <a:bodyPr/>
          <a:lstStyle>
            <a:lvl1pPr>
              <a:defRPr sz="1800"/>
            </a:lvl1pPr>
          </a:lstStyle>
          <a:p>
            <a:pPr>
              <a:defRPr/>
            </a:pPr>
            <a:r>
              <a:rPr lang="ar-SA" smtClean="0"/>
              <a:t>أ ياسمين الشعباتي</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sz="1800"/>
            </a:lvl1pPr>
          </a:lstStyle>
          <a:p>
            <a:fld id="{91E83C7E-A3EA-43BE-BDCB-1CD31DE66BA5}" type="slidenum">
              <a:rPr lang="en-US"/>
              <a:pPr/>
              <a:t>‹N°›</a:t>
            </a:fld>
            <a:endParaRPr lang="en-US"/>
          </a:p>
        </p:txBody>
      </p:sp>
    </p:spTree>
    <p:extLst>
      <p:ext uri="{BB962C8B-B14F-4D97-AF65-F5344CB8AC3E}">
        <p14:creationId xmlns:p14="http://schemas.microsoft.com/office/powerpoint/2010/main" val="2382933494"/>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6"/>
          <p:cNvSpPr>
            <a:spLocks noGrp="1" noChangeArrowheads="1"/>
          </p:cNvSpPr>
          <p:nvPr>
            <p:ph type="dt" sz="half" idx="10"/>
          </p:nvPr>
        </p:nvSpPr>
        <p:spPr>
          <a:ln/>
        </p:spPr>
        <p:txBody>
          <a:bodyPr/>
          <a:lstStyle>
            <a:lvl1pPr>
              <a:defRPr/>
            </a:lvl1pPr>
          </a:lstStyle>
          <a:p>
            <a:endParaRPr lang="fr-FR"/>
          </a:p>
        </p:txBody>
      </p:sp>
      <p:sp>
        <p:nvSpPr>
          <p:cNvPr id="5" name="Rectangle 7"/>
          <p:cNvSpPr>
            <a:spLocks noGrp="1" noChangeArrowheads="1"/>
          </p:cNvSpPr>
          <p:nvPr>
            <p:ph type="ftr" sz="quarter" idx="11"/>
          </p:nvPr>
        </p:nvSpPr>
        <p:spPr>
          <a:ln/>
        </p:spPr>
        <p:txBody>
          <a:bodyPr/>
          <a:lstStyle>
            <a:lvl1pPr>
              <a:defRPr/>
            </a:lvl1pPr>
          </a:lstStyle>
          <a:p>
            <a:pPr>
              <a:defRPr/>
            </a:pPr>
            <a:r>
              <a:rPr lang="ar-SA" smtClean="0"/>
              <a:t>أ ياسمين الشعباتي</a:t>
            </a:r>
            <a:endParaRPr lang="en-US"/>
          </a:p>
        </p:txBody>
      </p:sp>
      <p:sp>
        <p:nvSpPr>
          <p:cNvPr id="6" name="Rectangle 8"/>
          <p:cNvSpPr>
            <a:spLocks noGrp="1" noChangeArrowheads="1"/>
          </p:cNvSpPr>
          <p:nvPr>
            <p:ph type="sldNum" sz="quarter" idx="12"/>
          </p:nvPr>
        </p:nvSpPr>
        <p:spPr>
          <a:ln/>
        </p:spPr>
        <p:txBody>
          <a:bodyPr/>
          <a:lstStyle>
            <a:lvl1pPr>
              <a:defRPr/>
            </a:lvl1pPr>
          </a:lstStyle>
          <a:p>
            <a:fld id="{F9E3F99C-6415-4EAC-A4AF-11CEFEADC418}" type="slidenum">
              <a:rPr lang="en-US"/>
              <a:pPr/>
              <a:t>‹N°›</a:t>
            </a:fld>
            <a:endParaRPr lang="en-US"/>
          </a:p>
        </p:txBody>
      </p:sp>
    </p:spTree>
    <p:extLst>
      <p:ext uri="{BB962C8B-B14F-4D97-AF65-F5344CB8AC3E}">
        <p14:creationId xmlns:p14="http://schemas.microsoft.com/office/powerpoint/2010/main" val="3799054666"/>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73025"/>
            <a:ext cx="2141537" cy="587057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214313" y="73025"/>
            <a:ext cx="6273800" cy="58705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6"/>
          <p:cNvSpPr>
            <a:spLocks noGrp="1" noChangeArrowheads="1"/>
          </p:cNvSpPr>
          <p:nvPr>
            <p:ph type="dt" sz="half" idx="10"/>
          </p:nvPr>
        </p:nvSpPr>
        <p:spPr>
          <a:ln/>
        </p:spPr>
        <p:txBody>
          <a:bodyPr/>
          <a:lstStyle>
            <a:lvl1pPr>
              <a:defRPr/>
            </a:lvl1pPr>
          </a:lstStyle>
          <a:p>
            <a:endParaRPr lang="fr-FR"/>
          </a:p>
        </p:txBody>
      </p:sp>
      <p:sp>
        <p:nvSpPr>
          <p:cNvPr id="5" name="Rectangle 7"/>
          <p:cNvSpPr>
            <a:spLocks noGrp="1" noChangeArrowheads="1"/>
          </p:cNvSpPr>
          <p:nvPr>
            <p:ph type="ftr" sz="quarter" idx="11"/>
          </p:nvPr>
        </p:nvSpPr>
        <p:spPr>
          <a:ln/>
        </p:spPr>
        <p:txBody>
          <a:bodyPr/>
          <a:lstStyle>
            <a:lvl1pPr>
              <a:defRPr/>
            </a:lvl1pPr>
          </a:lstStyle>
          <a:p>
            <a:pPr>
              <a:defRPr/>
            </a:pPr>
            <a:r>
              <a:rPr lang="ar-SA" smtClean="0"/>
              <a:t>أ ياسمين الشعباتي</a:t>
            </a:r>
            <a:endParaRPr lang="en-US"/>
          </a:p>
        </p:txBody>
      </p:sp>
      <p:sp>
        <p:nvSpPr>
          <p:cNvPr id="6" name="Rectangle 8"/>
          <p:cNvSpPr>
            <a:spLocks noGrp="1" noChangeArrowheads="1"/>
          </p:cNvSpPr>
          <p:nvPr>
            <p:ph type="sldNum" sz="quarter" idx="12"/>
          </p:nvPr>
        </p:nvSpPr>
        <p:spPr>
          <a:ln/>
        </p:spPr>
        <p:txBody>
          <a:bodyPr/>
          <a:lstStyle>
            <a:lvl1pPr>
              <a:defRPr/>
            </a:lvl1pPr>
          </a:lstStyle>
          <a:p>
            <a:fld id="{14914BA0-5A74-415F-8935-7649B2BFFA37}" type="slidenum">
              <a:rPr lang="en-US"/>
              <a:pPr/>
              <a:t>‹N°›</a:t>
            </a:fld>
            <a:endParaRPr lang="en-US"/>
          </a:p>
        </p:txBody>
      </p:sp>
    </p:spTree>
    <p:extLst>
      <p:ext uri="{BB962C8B-B14F-4D97-AF65-F5344CB8AC3E}">
        <p14:creationId xmlns:p14="http://schemas.microsoft.com/office/powerpoint/2010/main" val="3484214267"/>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fr-FR" smtClean="0"/>
              <a:t>Modifiez le style du titre</a:t>
            </a:r>
            <a:endParaRPr lang="en-US"/>
          </a:p>
        </p:txBody>
      </p:sp>
      <p:sp>
        <p:nvSpPr>
          <p:cNvPr id="3" name="Content Placeholder 2"/>
          <p:cNvSpPr>
            <a:spLocks noGrp="1"/>
          </p:cNvSpPr>
          <p:nvPr>
            <p:ph sz="half" idx="1"/>
          </p:nvPr>
        </p:nvSpPr>
        <p:spPr>
          <a:xfrm>
            <a:off x="350838" y="914400"/>
            <a:ext cx="4138612" cy="5029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641850" y="914400"/>
            <a:ext cx="4140200" cy="5029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6"/>
          <p:cNvSpPr>
            <a:spLocks noGrp="1" noChangeArrowheads="1"/>
          </p:cNvSpPr>
          <p:nvPr>
            <p:ph type="dt" sz="half" idx="10"/>
          </p:nvPr>
        </p:nvSpPr>
        <p:spPr>
          <a:ln/>
        </p:spPr>
        <p:txBody>
          <a:bodyPr/>
          <a:lstStyle>
            <a:lvl1pPr>
              <a:defRPr/>
            </a:lvl1pPr>
          </a:lstStyle>
          <a:p>
            <a:endParaRPr lang="fr-FR"/>
          </a:p>
        </p:txBody>
      </p:sp>
      <p:sp>
        <p:nvSpPr>
          <p:cNvPr id="6" name="Rectangle 7"/>
          <p:cNvSpPr>
            <a:spLocks noGrp="1" noChangeArrowheads="1"/>
          </p:cNvSpPr>
          <p:nvPr>
            <p:ph type="ftr" sz="quarter" idx="11"/>
          </p:nvPr>
        </p:nvSpPr>
        <p:spPr>
          <a:ln/>
        </p:spPr>
        <p:txBody>
          <a:bodyPr/>
          <a:lstStyle>
            <a:lvl1pPr>
              <a:defRPr/>
            </a:lvl1pPr>
          </a:lstStyle>
          <a:p>
            <a:pPr>
              <a:defRPr/>
            </a:pPr>
            <a:r>
              <a:rPr lang="ar-SA" smtClean="0"/>
              <a:t>أ ياسمين الشعباتي</a:t>
            </a:r>
            <a:endParaRPr lang="en-US"/>
          </a:p>
        </p:txBody>
      </p:sp>
      <p:sp>
        <p:nvSpPr>
          <p:cNvPr id="7" name="Rectangle 8"/>
          <p:cNvSpPr>
            <a:spLocks noGrp="1" noChangeArrowheads="1"/>
          </p:cNvSpPr>
          <p:nvPr>
            <p:ph type="sldNum" sz="quarter" idx="12"/>
          </p:nvPr>
        </p:nvSpPr>
        <p:spPr>
          <a:ln/>
        </p:spPr>
        <p:txBody>
          <a:bodyPr/>
          <a:lstStyle>
            <a:lvl1pPr>
              <a:defRPr/>
            </a:lvl1pPr>
          </a:lstStyle>
          <a:p>
            <a:fld id="{AFA5469E-4560-40CC-9398-7A46736E0AAC}" type="slidenum">
              <a:rPr lang="en-US"/>
              <a:pPr/>
              <a:t>‹N°›</a:t>
            </a:fld>
            <a:endParaRPr lang="en-US"/>
          </a:p>
        </p:txBody>
      </p:sp>
    </p:spTree>
    <p:extLst>
      <p:ext uri="{BB962C8B-B14F-4D97-AF65-F5344CB8AC3E}">
        <p14:creationId xmlns:p14="http://schemas.microsoft.com/office/powerpoint/2010/main" val="975152093"/>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14313" y="73025"/>
            <a:ext cx="8229600" cy="609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350838" y="914400"/>
            <a:ext cx="4138612" cy="5029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1850" y="914400"/>
            <a:ext cx="4140200" cy="5029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6"/>
          <p:cNvSpPr>
            <a:spLocks noGrp="1" noChangeArrowheads="1"/>
          </p:cNvSpPr>
          <p:nvPr>
            <p:ph type="dt" sz="half" idx="10"/>
          </p:nvPr>
        </p:nvSpPr>
        <p:spPr>
          <a:ln/>
        </p:spPr>
        <p:txBody>
          <a:bodyPr/>
          <a:lstStyle>
            <a:lvl1pPr>
              <a:defRPr/>
            </a:lvl1pPr>
          </a:lstStyle>
          <a:p>
            <a:endParaRPr lang="fr-FR"/>
          </a:p>
        </p:txBody>
      </p:sp>
      <p:sp>
        <p:nvSpPr>
          <p:cNvPr id="6" name="Rectangle 7"/>
          <p:cNvSpPr>
            <a:spLocks noGrp="1" noChangeArrowheads="1"/>
          </p:cNvSpPr>
          <p:nvPr>
            <p:ph type="ftr" sz="quarter" idx="11"/>
          </p:nvPr>
        </p:nvSpPr>
        <p:spPr>
          <a:ln/>
        </p:spPr>
        <p:txBody>
          <a:bodyPr/>
          <a:lstStyle>
            <a:lvl1pPr>
              <a:defRPr/>
            </a:lvl1pPr>
          </a:lstStyle>
          <a:p>
            <a:pPr>
              <a:defRPr/>
            </a:pPr>
            <a:r>
              <a:rPr lang="ar-SA" smtClean="0"/>
              <a:t>أ ياسمين الشعباتي</a:t>
            </a:r>
            <a:endParaRPr lang="en-US"/>
          </a:p>
        </p:txBody>
      </p:sp>
      <p:sp>
        <p:nvSpPr>
          <p:cNvPr id="7" name="Rectangle 8"/>
          <p:cNvSpPr>
            <a:spLocks noGrp="1" noChangeArrowheads="1"/>
          </p:cNvSpPr>
          <p:nvPr>
            <p:ph type="sldNum" sz="quarter" idx="12"/>
          </p:nvPr>
        </p:nvSpPr>
        <p:spPr>
          <a:ln/>
        </p:spPr>
        <p:txBody>
          <a:bodyPr/>
          <a:lstStyle>
            <a:lvl1pPr>
              <a:defRPr/>
            </a:lvl1pPr>
          </a:lstStyle>
          <a:p>
            <a:fld id="{0F277FAD-8CD5-4365-960A-4FC5E90F6239}" type="slidenum">
              <a:rPr lang="en-US"/>
              <a:pPr/>
              <a:t>‹N°›</a:t>
            </a:fld>
            <a:endParaRPr lang="en-US"/>
          </a:p>
        </p:txBody>
      </p:sp>
    </p:spTree>
    <p:extLst>
      <p:ext uri="{BB962C8B-B14F-4D97-AF65-F5344CB8AC3E}">
        <p14:creationId xmlns:p14="http://schemas.microsoft.com/office/powerpoint/2010/main" val="2745625603"/>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6"/>
          <p:cNvSpPr>
            <a:spLocks noGrp="1" noChangeArrowheads="1"/>
          </p:cNvSpPr>
          <p:nvPr>
            <p:ph type="dt" sz="half" idx="10"/>
          </p:nvPr>
        </p:nvSpPr>
        <p:spPr>
          <a:ln/>
        </p:spPr>
        <p:txBody>
          <a:bodyPr/>
          <a:lstStyle>
            <a:lvl1pPr>
              <a:defRPr/>
            </a:lvl1pPr>
          </a:lstStyle>
          <a:p>
            <a:endParaRPr lang="fr-FR"/>
          </a:p>
        </p:txBody>
      </p:sp>
      <p:sp>
        <p:nvSpPr>
          <p:cNvPr id="5" name="Rectangle 7"/>
          <p:cNvSpPr>
            <a:spLocks noGrp="1" noChangeArrowheads="1"/>
          </p:cNvSpPr>
          <p:nvPr>
            <p:ph type="ftr" sz="quarter" idx="11"/>
          </p:nvPr>
        </p:nvSpPr>
        <p:spPr>
          <a:ln/>
        </p:spPr>
        <p:txBody>
          <a:bodyPr/>
          <a:lstStyle>
            <a:lvl1pPr>
              <a:defRPr/>
            </a:lvl1pPr>
          </a:lstStyle>
          <a:p>
            <a:pPr>
              <a:defRPr/>
            </a:pPr>
            <a:r>
              <a:rPr lang="ar-SA" smtClean="0"/>
              <a:t>أ ياسمين الشعباتي</a:t>
            </a:r>
            <a:endParaRPr lang="en-US"/>
          </a:p>
        </p:txBody>
      </p:sp>
      <p:sp>
        <p:nvSpPr>
          <p:cNvPr id="6" name="Rectangle 8"/>
          <p:cNvSpPr>
            <a:spLocks noGrp="1" noChangeArrowheads="1"/>
          </p:cNvSpPr>
          <p:nvPr>
            <p:ph type="sldNum" sz="quarter" idx="12"/>
          </p:nvPr>
        </p:nvSpPr>
        <p:spPr>
          <a:ln/>
        </p:spPr>
        <p:txBody>
          <a:bodyPr/>
          <a:lstStyle>
            <a:lvl1pPr>
              <a:defRPr/>
            </a:lvl1pPr>
          </a:lstStyle>
          <a:p>
            <a:fld id="{72FEA86A-29FF-48D4-BBEA-7588AC988707}" type="slidenum">
              <a:rPr lang="en-US"/>
              <a:pPr/>
              <a:t>‹N°›</a:t>
            </a:fld>
            <a:endParaRPr lang="en-US"/>
          </a:p>
        </p:txBody>
      </p:sp>
    </p:spTree>
    <p:extLst>
      <p:ext uri="{BB962C8B-B14F-4D97-AF65-F5344CB8AC3E}">
        <p14:creationId xmlns:p14="http://schemas.microsoft.com/office/powerpoint/2010/main" val="1904857863"/>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6"/>
          <p:cNvSpPr>
            <a:spLocks noGrp="1" noChangeArrowheads="1"/>
          </p:cNvSpPr>
          <p:nvPr>
            <p:ph type="dt" sz="half" idx="10"/>
          </p:nvPr>
        </p:nvSpPr>
        <p:spPr>
          <a:ln/>
        </p:spPr>
        <p:txBody>
          <a:bodyPr/>
          <a:lstStyle>
            <a:lvl1pPr>
              <a:defRPr/>
            </a:lvl1pPr>
          </a:lstStyle>
          <a:p>
            <a:endParaRPr lang="fr-FR"/>
          </a:p>
        </p:txBody>
      </p:sp>
      <p:sp>
        <p:nvSpPr>
          <p:cNvPr id="5" name="Rectangle 7"/>
          <p:cNvSpPr>
            <a:spLocks noGrp="1" noChangeArrowheads="1"/>
          </p:cNvSpPr>
          <p:nvPr>
            <p:ph type="ftr" sz="quarter" idx="11"/>
          </p:nvPr>
        </p:nvSpPr>
        <p:spPr>
          <a:ln/>
        </p:spPr>
        <p:txBody>
          <a:bodyPr/>
          <a:lstStyle>
            <a:lvl1pPr>
              <a:defRPr/>
            </a:lvl1pPr>
          </a:lstStyle>
          <a:p>
            <a:pPr>
              <a:defRPr/>
            </a:pPr>
            <a:r>
              <a:rPr lang="ar-SA" smtClean="0"/>
              <a:t>أ ياسمين الشعباتي</a:t>
            </a:r>
            <a:endParaRPr lang="en-US"/>
          </a:p>
        </p:txBody>
      </p:sp>
      <p:sp>
        <p:nvSpPr>
          <p:cNvPr id="6" name="Rectangle 8"/>
          <p:cNvSpPr>
            <a:spLocks noGrp="1" noChangeArrowheads="1"/>
          </p:cNvSpPr>
          <p:nvPr>
            <p:ph type="sldNum" sz="quarter" idx="12"/>
          </p:nvPr>
        </p:nvSpPr>
        <p:spPr>
          <a:ln/>
        </p:spPr>
        <p:txBody>
          <a:bodyPr/>
          <a:lstStyle>
            <a:lvl1pPr>
              <a:defRPr/>
            </a:lvl1pPr>
          </a:lstStyle>
          <a:p>
            <a:fld id="{A3579252-CC9F-48D0-B982-DE80EAE8E86F}" type="slidenum">
              <a:rPr lang="en-US"/>
              <a:pPr/>
              <a:t>‹N°›</a:t>
            </a:fld>
            <a:endParaRPr lang="en-US"/>
          </a:p>
        </p:txBody>
      </p:sp>
    </p:spTree>
    <p:extLst>
      <p:ext uri="{BB962C8B-B14F-4D97-AF65-F5344CB8AC3E}">
        <p14:creationId xmlns:p14="http://schemas.microsoft.com/office/powerpoint/2010/main" val="67987554"/>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350838" y="914400"/>
            <a:ext cx="413861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1850" y="914400"/>
            <a:ext cx="4140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6"/>
          <p:cNvSpPr>
            <a:spLocks noGrp="1" noChangeArrowheads="1"/>
          </p:cNvSpPr>
          <p:nvPr>
            <p:ph type="dt" sz="half" idx="10"/>
          </p:nvPr>
        </p:nvSpPr>
        <p:spPr>
          <a:ln/>
        </p:spPr>
        <p:txBody>
          <a:bodyPr/>
          <a:lstStyle>
            <a:lvl1pPr>
              <a:defRPr/>
            </a:lvl1pPr>
          </a:lstStyle>
          <a:p>
            <a:endParaRPr lang="fr-FR"/>
          </a:p>
        </p:txBody>
      </p:sp>
      <p:sp>
        <p:nvSpPr>
          <p:cNvPr id="6" name="Rectangle 7"/>
          <p:cNvSpPr>
            <a:spLocks noGrp="1" noChangeArrowheads="1"/>
          </p:cNvSpPr>
          <p:nvPr>
            <p:ph type="ftr" sz="quarter" idx="11"/>
          </p:nvPr>
        </p:nvSpPr>
        <p:spPr>
          <a:ln/>
        </p:spPr>
        <p:txBody>
          <a:bodyPr/>
          <a:lstStyle>
            <a:lvl1pPr>
              <a:defRPr/>
            </a:lvl1pPr>
          </a:lstStyle>
          <a:p>
            <a:pPr>
              <a:defRPr/>
            </a:pPr>
            <a:r>
              <a:rPr lang="ar-SA" smtClean="0"/>
              <a:t>أ ياسمين الشعباتي</a:t>
            </a:r>
            <a:endParaRPr lang="en-US"/>
          </a:p>
        </p:txBody>
      </p:sp>
      <p:sp>
        <p:nvSpPr>
          <p:cNvPr id="7" name="Rectangle 8"/>
          <p:cNvSpPr>
            <a:spLocks noGrp="1" noChangeArrowheads="1"/>
          </p:cNvSpPr>
          <p:nvPr>
            <p:ph type="sldNum" sz="quarter" idx="12"/>
          </p:nvPr>
        </p:nvSpPr>
        <p:spPr>
          <a:ln/>
        </p:spPr>
        <p:txBody>
          <a:bodyPr/>
          <a:lstStyle>
            <a:lvl1pPr>
              <a:defRPr/>
            </a:lvl1pPr>
          </a:lstStyle>
          <a:p>
            <a:fld id="{E6195898-EB67-4717-9BF0-C9FC44774BA2}" type="slidenum">
              <a:rPr lang="en-US"/>
              <a:pPr/>
              <a:t>‹N°›</a:t>
            </a:fld>
            <a:endParaRPr lang="en-US"/>
          </a:p>
        </p:txBody>
      </p:sp>
    </p:spTree>
    <p:extLst>
      <p:ext uri="{BB962C8B-B14F-4D97-AF65-F5344CB8AC3E}">
        <p14:creationId xmlns:p14="http://schemas.microsoft.com/office/powerpoint/2010/main" val="2771203527"/>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6"/>
          <p:cNvSpPr>
            <a:spLocks noGrp="1" noChangeArrowheads="1"/>
          </p:cNvSpPr>
          <p:nvPr>
            <p:ph type="dt" sz="half" idx="10"/>
          </p:nvPr>
        </p:nvSpPr>
        <p:spPr>
          <a:ln/>
        </p:spPr>
        <p:txBody>
          <a:bodyPr/>
          <a:lstStyle>
            <a:lvl1pPr>
              <a:defRPr/>
            </a:lvl1pPr>
          </a:lstStyle>
          <a:p>
            <a:endParaRPr lang="fr-FR"/>
          </a:p>
        </p:txBody>
      </p:sp>
      <p:sp>
        <p:nvSpPr>
          <p:cNvPr id="8" name="Rectangle 7"/>
          <p:cNvSpPr>
            <a:spLocks noGrp="1" noChangeArrowheads="1"/>
          </p:cNvSpPr>
          <p:nvPr>
            <p:ph type="ftr" sz="quarter" idx="11"/>
          </p:nvPr>
        </p:nvSpPr>
        <p:spPr>
          <a:ln/>
        </p:spPr>
        <p:txBody>
          <a:bodyPr/>
          <a:lstStyle>
            <a:lvl1pPr>
              <a:defRPr/>
            </a:lvl1pPr>
          </a:lstStyle>
          <a:p>
            <a:pPr>
              <a:defRPr/>
            </a:pPr>
            <a:r>
              <a:rPr lang="ar-SA" smtClean="0"/>
              <a:t>أ ياسمين الشعباتي</a:t>
            </a:r>
            <a:endParaRPr lang="en-US"/>
          </a:p>
        </p:txBody>
      </p:sp>
      <p:sp>
        <p:nvSpPr>
          <p:cNvPr id="9" name="Rectangle 8"/>
          <p:cNvSpPr>
            <a:spLocks noGrp="1" noChangeArrowheads="1"/>
          </p:cNvSpPr>
          <p:nvPr>
            <p:ph type="sldNum" sz="quarter" idx="12"/>
          </p:nvPr>
        </p:nvSpPr>
        <p:spPr>
          <a:ln/>
        </p:spPr>
        <p:txBody>
          <a:bodyPr/>
          <a:lstStyle>
            <a:lvl1pPr>
              <a:defRPr/>
            </a:lvl1pPr>
          </a:lstStyle>
          <a:p>
            <a:fld id="{38336F97-EE19-4A14-879F-D8A226DA1ADD}" type="slidenum">
              <a:rPr lang="en-US"/>
              <a:pPr/>
              <a:t>‹N°›</a:t>
            </a:fld>
            <a:endParaRPr lang="en-US"/>
          </a:p>
        </p:txBody>
      </p:sp>
    </p:spTree>
    <p:extLst>
      <p:ext uri="{BB962C8B-B14F-4D97-AF65-F5344CB8AC3E}">
        <p14:creationId xmlns:p14="http://schemas.microsoft.com/office/powerpoint/2010/main" val="2364593549"/>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Rectangle 6"/>
          <p:cNvSpPr>
            <a:spLocks noGrp="1" noChangeArrowheads="1"/>
          </p:cNvSpPr>
          <p:nvPr>
            <p:ph type="dt" sz="half" idx="10"/>
          </p:nvPr>
        </p:nvSpPr>
        <p:spPr>
          <a:ln/>
        </p:spPr>
        <p:txBody>
          <a:bodyPr/>
          <a:lstStyle>
            <a:lvl1pPr>
              <a:defRPr/>
            </a:lvl1pPr>
          </a:lstStyle>
          <a:p>
            <a:endParaRPr lang="fr-FR"/>
          </a:p>
        </p:txBody>
      </p:sp>
      <p:sp>
        <p:nvSpPr>
          <p:cNvPr id="4" name="Rectangle 7"/>
          <p:cNvSpPr>
            <a:spLocks noGrp="1" noChangeArrowheads="1"/>
          </p:cNvSpPr>
          <p:nvPr>
            <p:ph type="ftr" sz="quarter" idx="11"/>
          </p:nvPr>
        </p:nvSpPr>
        <p:spPr>
          <a:ln/>
        </p:spPr>
        <p:txBody>
          <a:bodyPr/>
          <a:lstStyle>
            <a:lvl1pPr>
              <a:defRPr/>
            </a:lvl1pPr>
          </a:lstStyle>
          <a:p>
            <a:pPr>
              <a:defRPr/>
            </a:pPr>
            <a:r>
              <a:rPr lang="ar-SA" smtClean="0"/>
              <a:t>أ ياسمين الشعباتي</a:t>
            </a:r>
            <a:endParaRPr lang="en-US"/>
          </a:p>
        </p:txBody>
      </p:sp>
      <p:sp>
        <p:nvSpPr>
          <p:cNvPr id="5" name="Rectangle 8"/>
          <p:cNvSpPr>
            <a:spLocks noGrp="1" noChangeArrowheads="1"/>
          </p:cNvSpPr>
          <p:nvPr>
            <p:ph type="sldNum" sz="quarter" idx="12"/>
          </p:nvPr>
        </p:nvSpPr>
        <p:spPr>
          <a:ln/>
        </p:spPr>
        <p:txBody>
          <a:bodyPr/>
          <a:lstStyle>
            <a:lvl1pPr>
              <a:defRPr/>
            </a:lvl1pPr>
          </a:lstStyle>
          <a:p>
            <a:fld id="{69791C4E-9699-4FC8-936F-06237254131F}" type="slidenum">
              <a:rPr lang="en-US"/>
              <a:pPr/>
              <a:t>‹N°›</a:t>
            </a:fld>
            <a:endParaRPr lang="en-US"/>
          </a:p>
        </p:txBody>
      </p:sp>
    </p:spTree>
    <p:extLst>
      <p:ext uri="{BB962C8B-B14F-4D97-AF65-F5344CB8AC3E}">
        <p14:creationId xmlns:p14="http://schemas.microsoft.com/office/powerpoint/2010/main" val="289836547"/>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endParaRPr lang="fr-FR"/>
          </a:p>
        </p:txBody>
      </p:sp>
      <p:sp>
        <p:nvSpPr>
          <p:cNvPr id="3" name="Rectangle 7"/>
          <p:cNvSpPr>
            <a:spLocks noGrp="1" noChangeArrowheads="1"/>
          </p:cNvSpPr>
          <p:nvPr>
            <p:ph type="ftr" sz="quarter" idx="11"/>
          </p:nvPr>
        </p:nvSpPr>
        <p:spPr>
          <a:ln/>
        </p:spPr>
        <p:txBody>
          <a:bodyPr/>
          <a:lstStyle>
            <a:lvl1pPr>
              <a:defRPr/>
            </a:lvl1pPr>
          </a:lstStyle>
          <a:p>
            <a:pPr>
              <a:defRPr/>
            </a:pPr>
            <a:r>
              <a:rPr lang="ar-SA" smtClean="0"/>
              <a:t>أ ياسمين الشعباتي</a:t>
            </a:r>
            <a:endParaRPr lang="en-US"/>
          </a:p>
        </p:txBody>
      </p:sp>
      <p:sp>
        <p:nvSpPr>
          <p:cNvPr id="4" name="Rectangle 8"/>
          <p:cNvSpPr>
            <a:spLocks noGrp="1" noChangeArrowheads="1"/>
          </p:cNvSpPr>
          <p:nvPr>
            <p:ph type="sldNum" sz="quarter" idx="12"/>
          </p:nvPr>
        </p:nvSpPr>
        <p:spPr>
          <a:ln/>
        </p:spPr>
        <p:txBody>
          <a:bodyPr/>
          <a:lstStyle>
            <a:lvl1pPr>
              <a:defRPr/>
            </a:lvl1pPr>
          </a:lstStyle>
          <a:p>
            <a:fld id="{5C53BAA5-10BD-463B-936C-1B81E6CAB72B}" type="slidenum">
              <a:rPr lang="en-US"/>
              <a:pPr/>
              <a:t>‹N°›</a:t>
            </a:fld>
            <a:endParaRPr lang="en-US"/>
          </a:p>
        </p:txBody>
      </p:sp>
    </p:spTree>
    <p:extLst>
      <p:ext uri="{BB962C8B-B14F-4D97-AF65-F5344CB8AC3E}">
        <p14:creationId xmlns:p14="http://schemas.microsoft.com/office/powerpoint/2010/main" val="4115591005"/>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dt" sz="half" idx="10"/>
          </p:nvPr>
        </p:nvSpPr>
        <p:spPr>
          <a:ln/>
        </p:spPr>
        <p:txBody>
          <a:bodyPr/>
          <a:lstStyle>
            <a:lvl1pPr>
              <a:defRPr/>
            </a:lvl1pPr>
          </a:lstStyle>
          <a:p>
            <a:endParaRPr lang="fr-FR"/>
          </a:p>
        </p:txBody>
      </p:sp>
      <p:sp>
        <p:nvSpPr>
          <p:cNvPr id="6" name="Rectangle 7"/>
          <p:cNvSpPr>
            <a:spLocks noGrp="1" noChangeArrowheads="1"/>
          </p:cNvSpPr>
          <p:nvPr>
            <p:ph type="ftr" sz="quarter" idx="11"/>
          </p:nvPr>
        </p:nvSpPr>
        <p:spPr>
          <a:ln/>
        </p:spPr>
        <p:txBody>
          <a:bodyPr/>
          <a:lstStyle>
            <a:lvl1pPr>
              <a:defRPr/>
            </a:lvl1pPr>
          </a:lstStyle>
          <a:p>
            <a:pPr>
              <a:defRPr/>
            </a:pPr>
            <a:r>
              <a:rPr lang="ar-SA" smtClean="0"/>
              <a:t>أ ياسمين الشعباتي</a:t>
            </a:r>
            <a:endParaRPr lang="en-US"/>
          </a:p>
        </p:txBody>
      </p:sp>
      <p:sp>
        <p:nvSpPr>
          <p:cNvPr id="7" name="Rectangle 8"/>
          <p:cNvSpPr>
            <a:spLocks noGrp="1" noChangeArrowheads="1"/>
          </p:cNvSpPr>
          <p:nvPr>
            <p:ph type="sldNum" sz="quarter" idx="12"/>
          </p:nvPr>
        </p:nvSpPr>
        <p:spPr>
          <a:ln/>
        </p:spPr>
        <p:txBody>
          <a:bodyPr/>
          <a:lstStyle>
            <a:lvl1pPr>
              <a:defRPr/>
            </a:lvl1pPr>
          </a:lstStyle>
          <a:p>
            <a:fld id="{E29BBF15-D7A3-4AC6-B2BB-F4DC2A2D2DA9}" type="slidenum">
              <a:rPr lang="en-US"/>
              <a:pPr/>
              <a:t>‹N°›</a:t>
            </a:fld>
            <a:endParaRPr lang="en-US"/>
          </a:p>
        </p:txBody>
      </p:sp>
    </p:spTree>
    <p:extLst>
      <p:ext uri="{BB962C8B-B14F-4D97-AF65-F5344CB8AC3E}">
        <p14:creationId xmlns:p14="http://schemas.microsoft.com/office/powerpoint/2010/main" val="1580228294"/>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6"/>
          <p:cNvSpPr>
            <a:spLocks noGrp="1" noChangeArrowheads="1"/>
          </p:cNvSpPr>
          <p:nvPr>
            <p:ph type="dt" sz="half" idx="10"/>
          </p:nvPr>
        </p:nvSpPr>
        <p:spPr>
          <a:ln/>
        </p:spPr>
        <p:txBody>
          <a:bodyPr/>
          <a:lstStyle>
            <a:lvl1pPr>
              <a:defRPr/>
            </a:lvl1pPr>
          </a:lstStyle>
          <a:p>
            <a:endParaRPr lang="fr-FR"/>
          </a:p>
        </p:txBody>
      </p:sp>
      <p:sp>
        <p:nvSpPr>
          <p:cNvPr id="6" name="Rectangle 7"/>
          <p:cNvSpPr>
            <a:spLocks noGrp="1" noChangeArrowheads="1"/>
          </p:cNvSpPr>
          <p:nvPr>
            <p:ph type="ftr" sz="quarter" idx="11"/>
          </p:nvPr>
        </p:nvSpPr>
        <p:spPr>
          <a:ln/>
        </p:spPr>
        <p:txBody>
          <a:bodyPr/>
          <a:lstStyle>
            <a:lvl1pPr>
              <a:defRPr/>
            </a:lvl1pPr>
          </a:lstStyle>
          <a:p>
            <a:pPr>
              <a:defRPr/>
            </a:pPr>
            <a:r>
              <a:rPr lang="ar-SA" smtClean="0"/>
              <a:t>أ ياسمين الشعباتي</a:t>
            </a:r>
            <a:endParaRPr lang="en-US"/>
          </a:p>
        </p:txBody>
      </p:sp>
      <p:sp>
        <p:nvSpPr>
          <p:cNvPr id="7" name="Rectangle 8"/>
          <p:cNvSpPr>
            <a:spLocks noGrp="1" noChangeArrowheads="1"/>
          </p:cNvSpPr>
          <p:nvPr>
            <p:ph type="sldNum" sz="quarter" idx="12"/>
          </p:nvPr>
        </p:nvSpPr>
        <p:spPr>
          <a:ln/>
        </p:spPr>
        <p:txBody>
          <a:bodyPr/>
          <a:lstStyle>
            <a:lvl1pPr>
              <a:defRPr/>
            </a:lvl1pPr>
          </a:lstStyle>
          <a:p>
            <a:fld id="{B5D1A15D-ED1A-4A2D-9B6F-E9AE86B5A5F7}" type="slidenum">
              <a:rPr lang="en-US"/>
              <a:pPr/>
              <a:t>‹N°›</a:t>
            </a:fld>
            <a:endParaRPr lang="en-US"/>
          </a:p>
        </p:txBody>
      </p:sp>
    </p:spTree>
    <p:extLst>
      <p:ext uri="{BB962C8B-B14F-4D97-AF65-F5344CB8AC3E}">
        <p14:creationId xmlns:p14="http://schemas.microsoft.com/office/powerpoint/2010/main" val="2182355872"/>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r="-16866"/>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57225"/>
          </a:xfrm>
          <a:prstGeom prst="rect">
            <a:avLst/>
          </a:prstGeom>
          <a:solidFill>
            <a:schemeClr val="tx1"/>
          </a:solidFill>
          <a:ln w="9525">
            <a:noFill/>
            <a:miter lim="800000"/>
            <a:headEnd/>
            <a:tailEnd/>
          </a:ln>
          <a:effectLst/>
        </p:spPr>
        <p:txBody>
          <a:bodyPr wrap="none" anchor="ctr"/>
          <a:lstStyle/>
          <a:p>
            <a:pPr algn="ctr">
              <a:spcBef>
                <a:spcPct val="20000"/>
              </a:spcBef>
              <a:spcAft>
                <a:spcPct val="75000"/>
              </a:spcAft>
            </a:pPr>
            <a:endParaRPr lang="fr-FR" sz="2400">
              <a:solidFill>
                <a:schemeClr val="tx2"/>
              </a:solidFill>
            </a:endParaRPr>
          </a:p>
        </p:txBody>
      </p:sp>
      <p:sp>
        <p:nvSpPr>
          <p:cNvPr id="3075" name="Rectangle 3"/>
          <p:cNvSpPr>
            <a:spLocks noChangeArrowheads="1"/>
          </p:cNvSpPr>
          <p:nvPr/>
        </p:nvSpPr>
        <p:spPr bwMode="auto">
          <a:xfrm>
            <a:off x="0" y="6200775"/>
            <a:ext cx="9144000" cy="657225"/>
          </a:xfrm>
          <a:prstGeom prst="rect">
            <a:avLst/>
          </a:prstGeom>
          <a:solidFill>
            <a:schemeClr val="tx1"/>
          </a:solidFill>
          <a:ln w="9525">
            <a:noFill/>
            <a:miter lim="800000"/>
            <a:headEnd/>
            <a:tailEnd/>
          </a:ln>
          <a:effectLst/>
        </p:spPr>
        <p:txBody>
          <a:bodyPr wrap="none" anchor="ctr"/>
          <a:lstStyle/>
          <a:p>
            <a:pPr algn="ctr">
              <a:spcBef>
                <a:spcPct val="20000"/>
              </a:spcBef>
              <a:spcAft>
                <a:spcPct val="75000"/>
              </a:spcAft>
            </a:pPr>
            <a:endParaRPr lang="fr-FR" sz="2400">
              <a:solidFill>
                <a:schemeClr val="tx2"/>
              </a:solidFill>
            </a:endParaRPr>
          </a:p>
        </p:txBody>
      </p:sp>
      <p:sp>
        <p:nvSpPr>
          <p:cNvPr id="7172" name="Rectangle 4"/>
          <p:cNvSpPr>
            <a:spLocks noGrp="1" noChangeArrowheads="1"/>
          </p:cNvSpPr>
          <p:nvPr>
            <p:ph type="body" idx="1"/>
          </p:nvPr>
        </p:nvSpPr>
        <p:spPr bwMode="auto">
          <a:xfrm>
            <a:off x="350838" y="914400"/>
            <a:ext cx="84312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173" name="Rectangle 5"/>
          <p:cNvSpPr>
            <a:spLocks noGrp="1" noChangeArrowheads="1"/>
          </p:cNvSpPr>
          <p:nvPr>
            <p:ph type="title"/>
          </p:nvPr>
        </p:nvSpPr>
        <p:spPr bwMode="auto">
          <a:xfrm>
            <a:off x="214313" y="7302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078" name="Rectangle 6"/>
          <p:cNvSpPr>
            <a:spLocks noGrp="1" noChangeArrowheads="1"/>
          </p:cNvSpPr>
          <p:nvPr>
            <p:ph type="dt" sz="half" idx="2"/>
          </p:nvPr>
        </p:nvSpPr>
        <p:spPr bwMode="auto">
          <a:xfrm>
            <a:off x="457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1600">
                <a:solidFill>
                  <a:srgbClr val="005AB4"/>
                </a:solidFill>
              </a:defRPr>
            </a:lvl1pPr>
          </a:lstStyle>
          <a:p>
            <a:endParaRPr lang="fr-FR"/>
          </a:p>
        </p:txBody>
      </p:sp>
      <p:sp>
        <p:nvSpPr>
          <p:cNvPr id="3079" name="Rectangle 7"/>
          <p:cNvSpPr>
            <a:spLocks noGrp="1" noChangeArrowheads="1"/>
          </p:cNvSpPr>
          <p:nvPr>
            <p:ph type="ftr" sz="quarter" idx="3"/>
          </p:nvPr>
        </p:nvSpPr>
        <p:spPr bwMode="auto">
          <a:xfrm>
            <a:off x="2717800" y="6200775"/>
            <a:ext cx="37084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600">
                <a:solidFill>
                  <a:srgbClr val="005AB4"/>
                </a:solidFill>
              </a:defRPr>
            </a:lvl1pPr>
          </a:lstStyle>
          <a:p>
            <a:pPr>
              <a:defRPr/>
            </a:pPr>
            <a:r>
              <a:rPr lang="ar-SA" smtClean="0"/>
              <a:t>أ ياسمين الشعباتي</a:t>
            </a:r>
            <a:endParaRPr lang="en-US"/>
          </a:p>
        </p:txBody>
      </p:sp>
      <p:sp>
        <p:nvSpPr>
          <p:cNvPr id="3080" name="Rectangle 8"/>
          <p:cNvSpPr>
            <a:spLocks noGrp="1" noChangeArrowheads="1"/>
          </p:cNvSpPr>
          <p:nvPr>
            <p:ph type="sldNum" sz="quarter" idx="4"/>
          </p:nvPr>
        </p:nvSpPr>
        <p:spPr bwMode="auto">
          <a:xfrm>
            <a:off x="6553200" y="6200775"/>
            <a:ext cx="2133600" cy="4762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defRPr sz="1600">
                <a:solidFill>
                  <a:srgbClr val="005AB4"/>
                </a:solidFill>
              </a:defRPr>
            </a:lvl1pPr>
          </a:lstStyle>
          <a:p>
            <a:fld id="{532D8367-E531-4F57-B670-59DF25794EDA}" type="slidenum">
              <a:rPr lang="en-US"/>
              <a:pPr/>
              <a:t>‹N°›</a:t>
            </a:fld>
            <a:endParaRPr lang="en-US"/>
          </a:p>
        </p:txBody>
      </p:sp>
    </p:spTree>
  </p:cSld>
  <p:clrMap bg1="dk2" tx1="lt1" bg2="dk1" tx2="lt2" accent1="accent1" accent2="accent2" accent3="accent3" accent4="accent4" accent5="accent5" accent6="accent6" hlink="hlink" folHlink="folHlink"/>
  <p:sldLayoutIdLst>
    <p:sldLayoutId id="2147483704"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spd="med">
    <p:wipe dir="d"/>
  </p:transition>
  <p:hf hdr="0" dt="0"/>
  <p:txStyles>
    <p:title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sz="2000">
          <a:solidFill>
            <a:schemeClr val="tx1"/>
          </a:solidFill>
          <a:latin typeface="+mn-lt"/>
        </a:defRPr>
      </a:lvl2pPr>
      <a:lvl3pPr marL="1143000" indent="-228600" algn="l" rtl="0" eaLnBrk="1" fontAlgn="base" hangingPunct="1">
        <a:spcBef>
          <a:spcPct val="20000"/>
        </a:spcBef>
        <a:spcAft>
          <a:spcPct val="0"/>
        </a:spcAft>
        <a:defRPr>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400">
          <a:solidFill>
            <a:schemeClr val="tx1"/>
          </a:solidFill>
          <a:latin typeface="+mn-lt"/>
        </a:defRPr>
      </a:lvl5pPr>
      <a:lvl6pPr marL="2514600" indent="-228600" algn="l" rtl="0" eaLnBrk="1" fontAlgn="base" hangingPunct="1">
        <a:spcBef>
          <a:spcPct val="20000"/>
        </a:spcBef>
        <a:spcAft>
          <a:spcPct val="0"/>
        </a:spcAft>
        <a:defRPr sz="1400">
          <a:solidFill>
            <a:schemeClr val="tx1"/>
          </a:solidFill>
          <a:latin typeface="+mn-lt"/>
        </a:defRPr>
      </a:lvl6pPr>
      <a:lvl7pPr marL="2971800" indent="-228600" algn="l" rtl="0" eaLnBrk="1" fontAlgn="base" hangingPunct="1">
        <a:spcBef>
          <a:spcPct val="20000"/>
        </a:spcBef>
        <a:spcAft>
          <a:spcPct val="0"/>
        </a:spcAft>
        <a:defRPr sz="1400">
          <a:solidFill>
            <a:schemeClr val="tx1"/>
          </a:solidFill>
          <a:latin typeface="+mn-lt"/>
        </a:defRPr>
      </a:lvl7pPr>
      <a:lvl8pPr marL="3429000" indent="-228600" algn="l" rtl="0" eaLnBrk="1" fontAlgn="base" hangingPunct="1">
        <a:spcBef>
          <a:spcPct val="20000"/>
        </a:spcBef>
        <a:spcAft>
          <a:spcPct val="0"/>
        </a:spcAft>
        <a:defRPr sz="1400">
          <a:solidFill>
            <a:schemeClr val="tx1"/>
          </a:solidFill>
          <a:latin typeface="+mn-lt"/>
        </a:defRPr>
      </a:lvl8pPr>
      <a:lvl9pPr marL="3886200" indent="-228600" algn="l" rtl="0" eaLnBrk="1" fontAlgn="base" hangingPunct="1">
        <a:spcBef>
          <a:spcPct val="20000"/>
        </a:spcBef>
        <a:spcAft>
          <a:spcPct val="0"/>
        </a:spcAf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112838" y="1837188"/>
            <a:ext cx="6919912" cy="1470025"/>
          </a:xfrm>
        </p:spPr>
        <p:txBody>
          <a:bodyPr/>
          <a:lstStyle/>
          <a:p>
            <a:pPr eaLnBrk="1" hangingPunct="1"/>
            <a:r>
              <a:rPr lang="ar-SA" dirty="0" smtClean="0">
                <a:cs typeface="Tahoma" pitchFamily="34" charset="0"/>
              </a:rPr>
              <a:t>دورة «</a:t>
            </a:r>
            <a:r>
              <a:rPr lang="ar-SA" dirty="0" err="1" smtClean="0">
                <a:cs typeface="Tahoma" pitchFamily="34" charset="0"/>
              </a:rPr>
              <a:t>الايميل</a:t>
            </a:r>
            <a:r>
              <a:rPr lang="ar-SA" dirty="0" smtClean="0">
                <a:cs typeface="Tahoma" pitchFamily="34" charset="0"/>
              </a:rPr>
              <a:t> الجامعي» الكنز المجهول</a:t>
            </a:r>
            <a:endParaRPr lang="fr-FR" dirty="0" smtClean="0">
              <a:cs typeface="Tahoma" pitchFamily="34" charset="0"/>
            </a:endParaRPr>
          </a:p>
        </p:txBody>
      </p:sp>
      <p:sp>
        <p:nvSpPr>
          <p:cNvPr id="8195" name="Rectangle 3"/>
          <p:cNvSpPr>
            <a:spLocks noGrp="1" noChangeArrowheads="1"/>
          </p:cNvSpPr>
          <p:nvPr>
            <p:ph type="subTitle" idx="1"/>
          </p:nvPr>
        </p:nvSpPr>
        <p:spPr>
          <a:xfrm>
            <a:off x="1194179" y="3594977"/>
            <a:ext cx="6400800" cy="1030287"/>
          </a:xfrm>
        </p:spPr>
        <p:txBody>
          <a:bodyPr/>
          <a:lstStyle/>
          <a:p>
            <a:pPr eaLnBrk="1" hangingPunct="1"/>
            <a:r>
              <a:rPr lang="ar-SA" b="1" dirty="0" smtClean="0"/>
              <a:t>تقدمها الأستاذة: ياسمين منصف الشعباني</a:t>
            </a:r>
            <a:endParaRPr lang="fr-FR" b="1" dirty="0" smtClean="0"/>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7029" y="4484047"/>
            <a:ext cx="3239068" cy="242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slide(fromTop)">
                                      <p:cBhvr>
                                        <p:cTn id="7" dur="500"/>
                                        <p:tgtEl>
                                          <p:spTgt spid="8194"/>
                                        </p:tgtEl>
                                      </p:cBhvr>
                                    </p:animEffect>
                                  </p:childTnLst>
                                </p:cTn>
                              </p:par>
                            </p:childTnLst>
                          </p:cTn>
                        </p:par>
                        <p:par>
                          <p:cTn id="8" fill="hold" nodeType="afterGroup">
                            <p:stCondLst>
                              <p:cond delay="1500"/>
                            </p:stCondLst>
                            <p:childTnLst>
                              <p:par>
                                <p:cTn id="9" presetID="12" presetClass="entr" presetSubtype="4" fill="hold" grpId="0" nodeType="afterEffect">
                                  <p:stCondLst>
                                    <p:cond delay="100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slide(fromBottom)">
                                      <p:cBhvr>
                                        <p:cTn id="11"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2656" y="145597"/>
            <a:ext cx="8229600" cy="609600"/>
          </a:xfrm>
        </p:spPr>
        <p:txBody>
          <a:bodyPr/>
          <a:lstStyle/>
          <a:p>
            <a:pPr algn="r" rtl="1"/>
            <a:r>
              <a:rPr lang="ar-SA" dirty="0" smtClean="0"/>
              <a:t>كيفية كتابة ايميل رسمي وغير رسمي</a:t>
            </a:r>
            <a:br>
              <a:rPr lang="ar-SA" dirty="0" smtClean="0"/>
            </a:br>
            <a:endParaRPr lang="fr-FR" dirty="0"/>
          </a:p>
        </p:txBody>
      </p:sp>
      <p:sp>
        <p:nvSpPr>
          <p:cNvPr id="3" name="Espace réservé du pied de page 2"/>
          <p:cNvSpPr>
            <a:spLocks noGrp="1"/>
          </p:cNvSpPr>
          <p:nvPr>
            <p:ph type="ftr" sz="quarter" idx="11"/>
          </p:nvPr>
        </p:nvSpPr>
        <p:spPr/>
        <p:txBody>
          <a:bodyPr/>
          <a:lstStyle/>
          <a:p>
            <a:pPr>
              <a:defRPr/>
            </a:pPr>
            <a:r>
              <a:rPr lang="ar-SA" smtClean="0"/>
              <a:t>أ ياسمين الشعباتي</a:t>
            </a:r>
            <a:endParaRPr lang="en-US"/>
          </a:p>
        </p:txBody>
      </p:sp>
      <p:sp>
        <p:nvSpPr>
          <p:cNvPr id="4" name="Espace réservé du numéro de diapositive 3"/>
          <p:cNvSpPr>
            <a:spLocks noGrp="1"/>
          </p:cNvSpPr>
          <p:nvPr>
            <p:ph type="sldNum" sz="quarter" idx="12"/>
          </p:nvPr>
        </p:nvSpPr>
        <p:spPr/>
        <p:txBody>
          <a:bodyPr/>
          <a:lstStyle/>
          <a:p>
            <a:fld id="{69791C4E-9699-4FC8-936F-06237254131F}" type="slidenum">
              <a:rPr lang="en-US" smtClean="0"/>
              <a:pPr/>
              <a:t>10</a:t>
            </a:fld>
            <a:endParaRPr lang="en-US"/>
          </a:p>
        </p:txBody>
      </p:sp>
      <p:sp>
        <p:nvSpPr>
          <p:cNvPr id="5" name="Rectangle 4"/>
          <p:cNvSpPr/>
          <p:nvPr/>
        </p:nvSpPr>
        <p:spPr>
          <a:xfrm>
            <a:off x="319312" y="1235226"/>
            <a:ext cx="8592457" cy="4031873"/>
          </a:xfrm>
          <a:prstGeom prst="rect">
            <a:avLst/>
          </a:prstGeom>
        </p:spPr>
        <p:txBody>
          <a:bodyPr wrap="square">
            <a:spAutoFit/>
          </a:bodyPr>
          <a:lstStyle/>
          <a:p>
            <a:pPr algn="r" rtl="1"/>
            <a:r>
              <a:rPr lang="ar-SA" sz="3200" b="1" dirty="0"/>
              <a:t>أسلوب البريد الإلكتروني الرسمي</a:t>
            </a:r>
          </a:p>
          <a:p>
            <a:pPr algn="r" rtl="1"/>
            <a:r>
              <a:rPr lang="ar-SA" sz="2800" dirty="0"/>
              <a:t>منذ سنوات، تم إرسال جميع رسائل البريد الإلكتروني المهنية الاحترافية باستخدام أسلوب رسمي. قد تكون قد تم تدريسك لاستخدام أسلوب رسمي لكتابة جميع رسائل البريد الإلكتروني المهنية الخاصة بك.</a:t>
            </a:r>
          </a:p>
          <a:p>
            <a:pPr algn="r" rtl="1"/>
            <a:r>
              <a:rPr lang="ar-SA" sz="2800" dirty="0"/>
              <a:t>المشكلة الرئيسية مع العديد من تحيات البريد الإلكتروني الرسمي هو أنها تبدو قاسية.</a:t>
            </a:r>
          </a:p>
          <a:p>
            <a:pPr algn="r" rtl="1"/>
            <a:r>
              <a:rPr lang="ar-SA" sz="2800" dirty="0"/>
              <a:t>يجب الانتباه إلى الاتفاقيات في </a:t>
            </a:r>
            <a:r>
              <a:rPr lang="ar-SA" sz="2800" dirty="0" smtClean="0"/>
              <a:t>المنظمة التي </a:t>
            </a:r>
            <a:r>
              <a:rPr lang="ar-SA" sz="2800" dirty="0"/>
              <a:t>تكتب إليها</a:t>
            </a:r>
            <a:r>
              <a:rPr lang="ar-SA" sz="2800" dirty="0" smtClean="0"/>
              <a:t>.</a:t>
            </a:r>
          </a:p>
          <a:p>
            <a:pPr algn="r" rtl="1"/>
            <a:r>
              <a:rPr lang="ar-SA" sz="2800" dirty="0" smtClean="0"/>
              <a:t> </a:t>
            </a:r>
            <a:r>
              <a:rPr lang="ar-SA" sz="2800" dirty="0"/>
              <a:t>اليوم العديد من المنظمات تفضل أسلوب بريد الإلكتروني عفوي وغير رسمي حتى لرسائل البريد الإلكتروني للعمل الاحترافية.</a:t>
            </a:r>
          </a:p>
        </p:txBody>
      </p:sp>
    </p:spTree>
    <p:extLst>
      <p:ext uri="{BB962C8B-B14F-4D97-AF65-F5344CB8AC3E}">
        <p14:creationId xmlns:p14="http://schemas.microsoft.com/office/powerpoint/2010/main" val="2502716506"/>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SA" dirty="0" smtClean="0"/>
              <a:t>كيفية كتابة ايميل رسمي وغير رسمي</a:t>
            </a:r>
            <a:br>
              <a:rPr lang="ar-SA" dirty="0" smtClean="0"/>
            </a:br>
            <a:endParaRPr lang="fr-FR" dirty="0"/>
          </a:p>
        </p:txBody>
      </p:sp>
      <p:sp>
        <p:nvSpPr>
          <p:cNvPr id="3" name="Espace réservé du pied de page 2"/>
          <p:cNvSpPr>
            <a:spLocks noGrp="1"/>
          </p:cNvSpPr>
          <p:nvPr>
            <p:ph type="ftr" sz="quarter" idx="11"/>
          </p:nvPr>
        </p:nvSpPr>
        <p:spPr/>
        <p:txBody>
          <a:bodyPr/>
          <a:lstStyle/>
          <a:p>
            <a:pPr>
              <a:defRPr/>
            </a:pPr>
            <a:r>
              <a:rPr lang="ar-SA" smtClean="0"/>
              <a:t>أ ياسمين الشعباتي</a:t>
            </a:r>
            <a:endParaRPr lang="en-US"/>
          </a:p>
        </p:txBody>
      </p:sp>
      <p:sp>
        <p:nvSpPr>
          <p:cNvPr id="4" name="Espace réservé du numéro de diapositive 3"/>
          <p:cNvSpPr>
            <a:spLocks noGrp="1"/>
          </p:cNvSpPr>
          <p:nvPr>
            <p:ph type="sldNum" sz="quarter" idx="12"/>
          </p:nvPr>
        </p:nvSpPr>
        <p:spPr/>
        <p:txBody>
          <a:bodyPr/>
          <a:lstStyle/>
          <a:p>
            <a:fld id="{69791C4E-9699-4FC8-936F-06237254131F}" type="slidenum">
              <a:rPr lang="en-US" smtClean="0"/>
              <a:pPr/>
              <a:t>11</a:t>
            </a:fld>
            <a:endParaRPr lang="en-US"/>
          </a:p>
        </p:txBody>
      </p:sp>
      <p:sp>
        <p:nvSpPr>
          <p:cNvPr id="5" name="Rectangle 4"/>
          <p:cNvSpPr/>
          <p:nvPr/>
        </p:nvSpPr>
        <p:spPr>
          <a:xfrm>
            <a:off x="246743" y="854172"/>
            <a:ext cx="8998857" cy="5016758"/>
          </a:xfrm>
          <a:prstGeom prst="rect">
            <a:avLst/>
          </a:prstGeom>
        </p:spPr>
        <p:txBody>
          <a:bodyPr wrap="square">
            <a:spAutoFit/>
          </a:bodyPr>
          <a:lstStyle/>
          <a:p>
            <a:pPr algn="r" rtl="1"/>
            <a:r>
              <a:rPr lang="ar-SA" sz="3200" b="1" dirty="0"/>
              <a:t>أسلوب البريد الإلكتروني الغير رسمي</a:t>
            </a:r>
            <a:endParaRPr lang="ar-SA" sz="2400" b="1" dirty="0"/>
          </a:p>
          <a:p>
            <a:pPr marL="457200" indent="-457200" algn="r" rtl="1">
              <a:buFont typeface="Wingdings" pitchFamily="2" charset="2"/>
              <a:buChar char="q"/>
            </a:pPr>
            <a:r>
              <a:rPr lang="ar-SA" sz="2400" dirty="0"/>
              <a:t>في حين أن أسلوب البريد الإلكتروني الرسمي يعمل مع العديد من الشركات، وبعض الشركات تفضل لهجة أقل رسمية. في ما يلي بعض العلامات على أنه من المناسب استخدام لغة أقل رسمية في بريدك الإلكتروني:</a:t>
            </a:r>
          </a:p>
          <a:p>
            <a:pPr marL="457200" indent="-457200" algn="r" rtl="1">
              <a:buFont typeface="Wingdings" pitchFamily="2" charset="2"/>
              <a:buChar char="q"/>
            </a:pPr>
            <a:r>
              <a:rPr lang="ar-SA" sz="2400" i="1" dirty="0"/>
              <a:t>جميع رسائل البريد الإلكتروني التي تتلقاها من الأفراد في المؤسسة هي أقل رسمية.</a:t>
            </a:r>
            <a:r>
              <a:rPr lang="ar-SA" sz="2400" dirty="0"/>
              <a:t> قم بإيلاء اهتمام خاص للكيفية التي كتبت بها رسائل البريد الإلكتروني من أولئك الذين في السلطة، مثل رسائل البريد الإلكتروني من رئيسك.</a:t>
            </a:r>
          </a:p>
          <a:p>
            <a:pPr marL="457200" indent="-457200" algn="r" rtl="1">
              <a:buFont typeface="Wingdings" pitchFamily="2" charset="2"/>
              <a:buChar char="q"/>
            </a:pPr>
            <a:r>
              <a:rPr lang="ar-SA" sz="2400" i="1" dirty="0"/>
              <a:t>المستلم يوجهك إلى أن تكون أقل رسمية.</a:t>
            </a:r>
            <a:r>
              <a:rPr lang="ar-SA" sz="2400" dirty="0"/>
              <a:t> على سبيل المثال، إذا كنت </a:t>
            </a:r>
            <a:r>
              <a:rPr lang="ar-SA" sz="2400" dirty="0" err="1"/>
              <a:t>عنونتَ</a:t>
            </a:r>
            <a:r>
              <a:rPr lang="ar-SA" sz="2400" dirty="0"/>
              <a:t> بريدك الإلكتروني إلى "عزيزي السيد براون" ورد عليك بـ "السيد. براون هو والدي، نادني ببوب "، </a:t>
            </a:r>
            <a:r>
              <a:rPr lang="ar-SA" sz="2400" dirty="0" smtClean="0"/>
              <a:t>إذا </a:t>
            </a:r>
            <a:r>
              <a:rPr lang="ar-SA" sz="2400" dirty="0"/>
              <a:t>خذ نبرة أقل رسمية.</a:t>
            </a:r>
          </a:p>
          <a:p>
            <a:pPr marL="457200" indent="-457200" algn="r" rtl="1">
              <a:buFont typeface="Wingdings" pitchFamily="2" charset="2"/>
              <a:buChar char="q"/>
            </a:pPr>
            <a:r>
              <a:rPr lang="ar-SA" sz="2400" i="1" dirty="0"/>
              <a:t>أنت تعرف المستلم جيدا.</a:t>
            </a:r>
            <a:r>
              <a:rPr lang="ar-SA" sz="2400" dirty="0"/>
              <a:t> إذا كتبت إلى صديق أو زميل معروف لك، استخدم اسمه الأول. عنونة البريد الإلكتروني مع عنوان مثل الآنسة أو السيد يمكن أن تبدو محرجة أو غير ودية.</a:t>
            </a:r>
          </a:p>
        </p:txBody>
      </p:sp>
    </p:spTree>
    <p:extLst>
      <p:ext uri="{BB962C8B-B14F-4D97-AF65-F5344CB8AC3E}">
        <p14:creationId xmlns:p14="http://schemas.microsoft.com/office/powerpoint/2010/main" val="2889556534"/>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defRPr/>
            </a:pPr>
            <a:r>
              <a:rPr lang="ar-SA" smtClean="0"/>
              <a:t>أ ياسمين الشعباتي</a:t>
            </a:r>
            <a:endParaRPr lang="en-US"/>
          </a:p>
        </p:txBody>
      </p:sp>
      <p:sp>
        <p:nvSpPr>
          <p:cNvPr id="4" name="Espace réservé du numéro de diapositive 3"/>
          <p:cNvSpPr>
            <a:spLocks noGrp="1"/>
          </p:cNvSpPr>
          <p:nvPr>
            <p:ph type="sldNum" sz="quarter" idx="12"/>
          </p:nvPr>
        </p:nvSpPr>
        <p:spPr/>
        <p:txBody>
          <a:bodyPr/>
          <a:lstStyle/>
          <a:p>
            <a:fld id="{69791C4E-9699-4FC8-936F-06237254131F}" type="slidenum">
              <a:rPr lang="en-US" smtClean="0"/>
              <a:pPr/>
              <a:t>12</a:t>
            </a:fld>
            <a:endParaRPr lang="en-US"/>
          </a:p>
        </p:txBody>
      </p:sp>
      <p:sp>
        <p:nvSpPr>
          <p:cNvPr id="5" name="Titre 4"/>
          <p:cNvSpPr>
            <a:spLocks noGrp="1"/>
          </p:cNvSpPr>
          <p:nvPr>
            <p:ph type="title"/>
          </p:nvPr>
        </p:nvSpPr>
        <p:spPr>
          <a:xfrm>
            <a:off x="591684" y="174625"/>
            <a:ext cx="8229600" cy="609600"/>
          </a:xfrm>
        </p:spPr>
        <p:txBody>
          <a:bodyPr/>
          <a:lstStyle/>
          <a:p>
            <a:pPr algn="r" rtl="1"/>
            <a:r>
              <a:rPr lang="ar-SA" dirty="0" smtClean="0"/>
              <a:t>فوائد </a:t>
            </a:r>
            <a:r>
              <a:rPr lang="ar-SA" dirty="0" err="1" smtClean="0"/>
              <a:t>الايميل</a:t>
            </a:r>
            <a:r>
              <a:rPr lang="ar-SA" dirty="0" smtClean="0"/>
              <a:t> الجامعي</a:t>
            </a:r>
            <a:r>
              <a:rPr lang="fr-FR" dirty="0" smtClean="0"/>
              <a:t/>
            </a:r>
            <a:br>
              <a:rPr lang="fr-FR" dirty="0" smtClean="0"/>
            </a:br>
            <a:endParaRPr lang="fr-FR" dirty="0"/>
          </a:p>
        </p:txBody>
      </p:sp>
      <p:sp>
        <p:nvSpPr>
          <p:cNvPr id="6" name="Rectangle 5"/>
          <p:cNvSpPr/>
          <p:nvPr/>
        </p:nvSpPr>
        <p:spPr>
          <a:xfrm>
            <a:off x="188686" y="1566951"/>
            <a:ext cx="8592457" cy="1815882"/>
          </a:xfrm>
          <a:prstGeom prst="rect">
            <a:avLst/>
          </a:prstGeom>
        </p:spPr>
        <p:txBody>
          <a:bodyPr wrap="square">
            <a:spAutoFit/>
          </a:bodyPr>
          <a:lstStyle/>
          <a:p>
            <a:pPr algn="r" rtl="1"/>
            <a:r>
              <a:rPr lang="ar-SA" sz="2800" b="1" dirty="0"/>
              <a:t>كيفية الاستفادة من </a:t>
            </a:r>
            <a:r>
              <a:rPr lang="ar-SA" sz="2800" b="1" dirty="0" err="1"/>
              <a:t>الايميل</a:t>
            </a:r>
            <a:r>
              <a:rPr lang="ar-SA" sz="2800" b="1" dirty="0"/>
              <a:t> الجامعي بعد الحصول عليه</a:t>
            </a:r>
            <a:endParaRPr lang="ar-SA" sz="2800" dirty="0"/>
          </a:p>
          <a:p>
            <a:pPr algn="r" rtl="1"/>
            <a:r>
              <a:rPr lang="ar-SA" sz="2800" dirty="0"/>
              <a:t>الطريقة ابسط مما تتخيل كل </a:t>
            </a:r>
            <a:r>
              <a:rPr lang="ar-SA" sz="2800" dirty="0" err="1"/>
              <a:t>ماعليك</a:t>
            </a:r>
            <a:r>
              <a:rPr lang="ar-SA" sz="2800" dirty="0"/>
              <a:t> هو فقط الدخول الى المواقع التي تدعم </a:t>
            </a:r>
            <a:r>
              <a:rPr lang="ar-SA" sz="2800" dirty="0" err="1"/>
              <a:t>الايميل</a:t>
            </a:r>
            <a:r>
              <a:rPr lang="ar-SA" sz="2800" dirty="0"/>
              <a:t> الجامعي ومن ثم ادخال بريدك الجامعي </a:t>
            </a:r>
            <a:r>
              <a:rPr lang="ar-SA" sz="2800" dirty="0" err="1"/>
              <a:t>وحيطلب</a:t>
            </a:r>
            <a:r>
              <a:rPr lang="ar-SA" sz="2800" dirty="0"/>
              <a:t> منك تأكيد انك طالب عبر رسالة الى </a:t>
            </a:r>
            <a:r>
              <a:rPr lang="ar-SA" sz="2800" dirty="0" err="1"/>
              <a:t>ايميلك</a:t>
            </a:r>
            <a:r>
              <a:rPr lang="ar-SA" sz="2800" dirty="0"/>
              <a:t> الجامعي .</a:t>
            </a:r>
          </a:p>
        </p:txBody>
      </p:sp>
    </p:spTree>
    <p:extLst>
      <p:ext uri="{BB962C8B-B14F-4D97-AF65-F5344CB8AC3E}">
        <p14:creationId xmlns:p14="http://schemas.microsoft.com/office/powerpoint/2010/main" val="3930174034"/>
      </p:ext>
    </p:extLst>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59658"/>
            <a:ext cx="8229600" cy="609600"/>
          </a:xfrm>
        </p:spPr>
        <p:txBody>
          <a:bodyPr/>
          <a:lstStyle/>
          <a:p>
            <a:pPr algn="r" rtl="1"/>
            <a:r>
              <a:rPr lang="ar-SA" dirty="0" smtClean="0"/>
              <a:t>فوائد </a:t>
            </a:r>
            <a:r>
              <a:rPr lang="ar-SA" dirty="0" err="1" smtClean="0"/>
              <a:t>الايميل</a:t>
            </a:r>
            <a:r>
              <a:rPr lang="ar-SA" dirty="0" smtClean="0"/>
              <a:t> الجامعي</a:t>
            </a:r>
            <a:r>
              <a:rPr lang="fr-FR" dirty="0" smtClean="0"/>
              <a:t/>
            </a:r>
            <a:br>
              <a:rPr lang="fr-FR" dirty="0" smtClean="0"/>
            </a:br>
            <a:endParaRPr lang="fr-FR" dirty="0"/>
          </a:p>
        </p:txBody>
      </p:sp>
      <p:sp>
        <p:nvSpPr>
          <p:cNvPr id="3" name="Espace réservé du pied de page 2"/>
          <p:cNvSpPr>
            <a:spLocks noGrp="1"/>
          </p:cNvSpPr>
          <p:nvPr>
            <p:ph type="ftr" sz="quarter" idx="11"/>
          </p:nvPr>
        </p:nvSpPr>
        <p:spPr/>
        <p:txBody>
          <a:bodyPr/>
          <a:lstStyle/>
          <a:p>
            <a:pPr>
              <a:defRPr/>
            </a:pPr>
            <a:r>
              <a:rPr lang="ar-SA" smtClean="0"/>
              <a:t>أ ياسمين الشعباتي</a:t>
            </a:r>
            <a:endParaRPr lang="en-US"/>
          </a:p>
        </p:txBody>
      </p:sp>
      <p:sp>
        <p:nvSpPr>
          <p:cNvPr id="4" name="Espace réservé du numéro de diapositive 3"/>
          <p:cNvSpPr>
            <a:spLocks noGrp="1"/>
          </p:cNvSpPr>
          <p:nvPr>
            <p:ph type="sldNum" sz="quarter" idx="12"/>
          </p:nvPr>
        </p:nvSpPr>
        <p:spPr/>
        <p:txBody>
          <a:bodyPr/>
          <a:lstStyle/>
          <a:p>
            <a:fld id="{69791C4E-9699-4FC8-936F-06237254131F}" type="slidenum">
              <a:rPr lang="en-US" smtClean="0"/>
              <a:pPr/>
              <a:t>13</a:t>
            </a:fld>
            <a:endParaRPr lang="en-US"/>
          </a:p>
        </p:txBody>
      </p:sp>
      <p:sp>
        <p:nvSpPr>
          <p:cNvPr id="5" name="Rectangle 4"/>
          <p:cNvSpPr/>
          <p:nvPr/>
        </p:nvSpPr>
        <p:spPr>
          <a:xfrm>
            <a:off x="1364343" y="1211107"/>
            <a:ext cx="6843485" cy="1815882"/>
          </a:xfrm>
          <a:prstGeom prst="rect">
            <a:avLst/>
          </a:prstGeom>
        </p:spPr>
        <p:txBody>
          <a:bodyPr wrap="square">
            <a:spAutoFit/>
          </a:bodyPr>
          <a:lstStyle/>
          <a:p>
            <a:pPr algn="ctr" rtl="1"/>
            <a:r>
              <a:rPr lang="fr-FR" sz="2800" b="1" dirty="0" err="1" smtClean="0"/>
              <a:t>google</a:t>
            </a:r>
            <a:r>
              <a:rPr lang="fr-FR" sz="2800" b="1" dirty="0" smtClean="0"/>
              <a:t> drive </a:t>
            </a:r>
            <a:endParaRPr lang="fr-FR" sz="2800" dirty="0" smtClean="0"/>
          </a:p>
          <a:p>
            <a:pPr algn="r" rtl="1"/>
            <a:r>
              <a:rPr lang="ar-SA" sz="2800" b="1" dirty="0" smtClean="0"/>
              <a:t>وسيتم </a:t>
            </a:r>
            <a:r>
              <a:rPr lang="ar-SA" sz="2800" b="1" dirty="0"/>
              <a:t>ذكر المواقع التي تدعم التعليم وتوفر منتجاتها مجاناً أو بأسعار مخفضة لو سجلت على موقعهم :</a:t>
            </a:r>
            <a:endParaRPr lang="ar-SA" sz="2800" dirty="0"/>
          </a:p>
          <a:p>
            <a:pPr algn="r" rtl="1"/>
            <a:r>
              <a:rPr lang="ar-SA" sz="2800" b="1" dirty="0"/>
              <a:t>1- سعة لا محدودة من التحزين على </a:t>
            </a:r>
            <a:r>
              <a:rPr lang="fr-FR" sz="2800" b="1" dirty="0" err="1"/>
              <a:t>google</a:t>
            </a:r>
            <a:r>
              <a:rPr lang="fr-FR" sz="2800" b="1" dirty="0"/>
              <a:t> drive </a:t>
            </a:r>
            <a:endParaRPr lang="fr-FR" sz="2800" dirty="0"/>
          </a:p>
        </p:txBody>
      </p:sp>
      <p:pic>
        <p:nvPicPr>
          <p:cNvPr id="76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650" y="3333956"/>
            <a:ext cx="4694464" cy="264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06284"/>
      </p:ext>
    </p:extLst>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2656" y="189140"/>
            <a:ext cx="8229600" cy="609600"/>
          </a:xfrm>
        </p:spPr>
        <p:txBody>
          <a:bodyPr/>
          <a:lstStyle/>
          <a:p>
            <a:pPr algn="r" rtl="1"/>
            <a:r>
              <a:rPr lang="ar-SA" dirty="0" smtClean="0"/>
              <a:t>فوائد </a:t>
            </a:r>
            <a:r>
              <a:rPr lang="ar-SA" dirty="0" err="1" smtClean="0"/>
              <a:t>الايميل</a:t>
            </a:r>
            <a:r>
              <a:rPr lang="ar-SA" dirty="0" smtClean="0"/>
              <a:t> الجامعي</a:t>
            </a:r>
            <a:r>
              <a:rPr lang="fr-FR" dirty="0" smtClean="0"/>
              <a:t/>
            </a:r>
            <a:br>
              <a:rPr lang="fr-FR" dirty="0" smtClean="0"/>
            </a:br>
            <a:endParaRPr lang="fr-FR" dirty="0"/>
          </a:p>
        </p:txBody>
      </p:sp>
      <p:sp>
        <p:nvSpPr>
          <p:cNvPr id="3" name="Espace réservé du pied de page 2"/>
          <p:cNvSpPr>
            <a:spLocks noGrp="1"/>
          </p:cNvSpPr>
          <p:nvPr>
            <p:ph type="ftr" sz="quarter" idx="11"/>
          </p:nvPr>
        </p:nvSpPr>
        <p:spPr/>
        <p:txBody>
          <a:bodyPr/>
          <a:lstStyle/>
          <a:p>
            <a:pPr>
              <a:defRPr/>
            </a:pPr>
            <a:r>
              <a:rPr lang="ar-SA" smtClean="0"/>
              <a:t>أ ياسمين الشعباتي</a:t>
            </a:r>
            <a:endParaRPr lang="en-US"/>
          </a:p>
        </p:txBody>
      </p:sp>
      <p:sp>
        <p:nvSpPr>
          <p:cNvPr id="4" name="Espace réservé du numéro de diapositive 3"/>
          <p:cNvSpPr>
            <a:spLocks noGrp="1"/>
          </p:cNvSpPr>
          <p:nvPr>
            <p:ph type="sldNum" sz="quarter" idx="12"/>
          </p:nvPr>
        </p:nvSpPr>
        <p:spPr/>
        <p:txBody>
          <a:bodyPr/>
          <a:lstStyle/>
          <a:p>
            <a:fld id="{69791C4E-9699-4FC8-936F-06237254131F}" type="slidenum">
              <a:rPr lang="en-US" smtClean="0"/>
              <a:pPr/>
              <a:t>14</a:t>
            </a:fld>
            <a:endParaRPr lang="en-US"/>
          </a:p>
        </p:txBody>
      </p:sp>
      <p:sp>
        <p:nvSpPr>
          <p:cNvPr id="5" name="Rectangle 4"/>
          <p:cNvSpPr/>
          <p:nvPr/>
        </p:nvSpPr>
        <p:spPr>
          <a:xfrm>
            <a:off x="304799" y="854894"/>
            <a:ext cx="8636000" cy="1815882"/>
          </a:xfrm>
          <a:prstGeom prst="rect">
            <a:avLst/>
          </a:prstGeom>
        </p:spPr>
        <p:txBody>
          <a:bodyPr wrap="square">
            <a:spAutoFit/>
          </a:bodyPr>
          <a:lstStyle/>
          <a:p>
            <a:pPr algn="ctr" rtl="1"/>
            <a:r>
              <a:rPr lang="ar-SA" sz="2800" b="1" dirty="0" smtClean="0"/>
              <a:t> </a:t>
            </a:r>
            <a:r>
              <a:rPr lang="ar-SA" sz="2800" b="1" dirty="0"/>
              <a:t>شركة </a:t>
            </a:r>
            <a:r>
              <a:rPr lang="fr-FR" sz="2800" b="1" dirty="0" err="1"/>
              <a:t>Microsot</a:t>
            </a:r>
            <a:endParaRPr lang="fr-FR" sz="2800" dirty="0"/>
          </a:p>
          <a:p>
            <a:pPr algn="r" rtl="1"/>
            <a:r>
              <a:rPr lang="ar-SA" sz="2800" dirty="0"/>
              <a:t>تستطيع تحميل الكثير من البرامج المجانية وذلك عن طريق دخول على الموقع و ادخال </a:t>
            </a:r>
            <a:r>
              <a:rPr lang="ar-SA" sz="2800" dirty="0" err="1"/>
              <a:t>الايميل</a:t>
            </a:r>
            <a:r>
              <a:rPr lang="ar-SA" sz="2800" dirty="0"/>
              <a:t> الجامعي لتأكيد هويتك كطالب جامعي وبعدها يمكن تحميل البرامج بشكل مجاني</a:t>
            </a:r>
          </a:p>
        </p:txBody>
      </p:sp>
      <p:pic>
        <p:nvPicPr>
          <p:cNvPr id="778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670775"/>
            <a:ext cx="5724979" cy="3338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494711"/>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1"/>
          </p:nvPr>
        </p:nvSpPr>
        <p:spPr>
          <a:xfrm>
            <a:off x="0" y="6265633"/>
            <a:ext cx="2899227" cy="476250"/>
          </a:xfrm>
        </p:spPr>
        <p:txBody>
          <a:bodyPr/>
          <a:lstStyle/>
          <a:p>
            <a:pPr algn="l">
              <a:defRPr/>
            </a:pPr>
            <a:r>
              <a:rPr lang="ar-SA" b="1" dirty="0" smtClean="0"/>
              <a:t>أ ياسمين </a:t>
            </a:r>
            <a:r>
              <a:rPr lang="ar-SA" b="1" dirty="0" err="1" smtClean="0"/>
              <a:t>الشعباتي</a:t>
            </a:r>
            <a:endParaRPr lang="en-US" b="1" dirty="0"/>
          </a:p>
        </p:txBody>
      </p:sp>
      <p:sp>
        <p:nvSpPr>
          <p:cNvPr id="2" name="Espace réservé du numéro de diapositive 1"/>
          <p:cNvSpPr>
            <a:spLocks noGrp="1"/>
          </p:cNvSpPr>
          <p:nvPr>
            <p:ph type="sldNum" sz="quarter" idx="12"/>
          </p:nvPr>
        </p:nvSpPr>
        <p:spPr/>
        <p:txBody>
          <a:bodyPr/>
          <a:lstStyle/>
          <a:p>
            <a:fld id="{72FEA86A-29FF-48D4-BBEA-7588AC988707}" type="slidenum">
              <a:rPr lang="en-US" smtClean="0"/>
              <a:pPr/>
              <a:t>15</a:t>
            </a:fld>
            <a:endParaRPr lang="en-US"/>
          </a:p>
        </p:txBody>
      </p:sp>
      <p:sp>
        <p:nvSpPr>
          <p:cNvPr id="4" name="Rectangle 3"/>
          <p:cNvSpPr/>
          <p:nvPr/>
        </p:nvSpPr>
        <p:spPr>
          <a:xfrm>
            <a:off x="275771" y="1065963"/>
            <a:ext cx="8476343" cy="1384995"/>
          </a:xfrm>
          <a:prstGeom prst="rect">
            <a:avLst/>
          </a:prstGeom>
        </p:spPr>
        <p:txBody>
          <a:bodyPr wrap="square">
            <a:spAutoFit/>
          </a:bodyPr>
          <a:lstStyle/>
          <a:p>
            <a:pPr algn="ctr" rtl="1"/>
            <a:r>
              <a:rPr lang="ar-SA" sz="2800" b="1" dirty="0"/>
              <a:t>برنامج </a:t>
            </a:r>
            <a:r>
              <a:rPr lang="fr-FR" sz="2800" b="1" dirty="0" err="1"/>
              <a:t>prezi</a:t>
            </a:r>
            <a:endParaRPr lang="fr-FR" sz="2800" dirty="0"/>
          </a:p>
          <a:p>
            <a:pPr algn="r" rtl="1"/>
            <a:r>
              <a:rPr lang="ar-SA" sz="2800" dirty="0"/>
              <a:t>لتقديم عروض بشكل مميز يقدم هذا البرنامج النسخة الاصلية بشكل مجاني </a:t>
            </a:r>
            <a:r>
              <a:rPr lang="ar-SA" sz="2800" dirty="0" err="1"/>
              <a:t>بإيميلك</a:t>
            </a:r>
            <a:r>
              <a:rPr lang="ar-SA" sz="2800" dirty="0"/>
              <a:t> الجامعي</a:t>
            </a: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101" y="2664558"/>
            <a:ext cx="4931682" cy="326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re 1"/>
          <p:cNvSpPr>
            <a:spLocks noGrp="1"/>
          </p:cNvSpPr>
          <p:nvPr>
            <p:ph type="title"/>
          </p:nvPr>
        </p:nvSpPr>
        <p:spPr>
          <a:xfrm>
            <a:off x="562656" y="189140"/>
            <a:ext cx="8229600" cy="609600"/>
          </a:xfrm>
        </p:spPr>
        <p:txBody>
          <a:bodyPr/>
          <a:lstStyle/>
          <a:p>
            <a:pPr algn="r" rtl="1"/>
            <a:r>
              <a:rPr lang="ar-SA" dirty="0" smtClean="0"/>
              <a:t>فوائد </a:t>
            </a:r>
            <a:r>
              <a:rPr lang="ar-SA" dirty="0" err="1" smtClean="0"/>
              <a:t>الايميل</a:t>
            </a:r>
            <a:r>
              <a:rPr lang="ar-SA" dirty="0" smtClean="0"/>
              <a:t> الجامعي</a:t>
            </a:r>
            <a:r>
              <a:rPr lang="fr-FR" dirty="0" smtClean="0"/>
              <a:t/>
            </a:r>
            <a:br>
              <a:rPr lang="fr-FR" dirty="0" smtClean="0"/>
            </a:br>
            <a:endParaRPr lang="fr-FR" dirty="0"/>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ar-SA" smtClean="0"/>
              <a:t>أ ياسمين الشعباتي</a:t>
            </a:r>
            <a:endParaRPr lang="en-US"/>
          </a:p>
        </p:txBody>
      </p:sp>
      <p:sp>
        <p:nvSpPr>
          <p:cNvPr id="5" name="Espace réservé du numéro de diapositive 4"/>
          <p:cNvSpPr>
            <a:spLocks noGrp="1"/>
          </p:cNvSpPr>
          <p:nvPr>
            <p:ph type="sldNum" sz="quarter" idx="12"/>
          </p:nvPr>
        </p:nvSpPr>
        <p:spPr/>
        <p:txBody>
          <a:bodyPr/>
          <a:lstStyle/>
          <a:p>
            <a:fld id="{72FEA86A-29FF-48D4-BBEA-7588AC988707}" type="slidenum">
              <a:rPr lang="en-US" smtClean="0"/>
              <a:pPr/>
              <a:t>16</a:t>
            </a:fld>
            <a:endParaRPr lang="en-US"/>
          </a:p>
        </p:txBody>
      </p:sp>
      <p:sp>
        <p:nvSpPr>
          <p:cNvPr id="7" name="Titre 1"/>
          <p:cNvSpPr>
            <a:spLocks noGrp="1"/>
          </p:cNvSpPr>
          <p:nvPr>
            <p:ph type="title"/>
          </p:nvPr>
        </p:nvSpPr>
        <p:spPr>
          <a:xfrm>
            <a:off x="562656" y="189140"/>
            <a:ext cx="8229600" cy="609600"/>
          </a:xfrm>
        </p:spPr>
        <p:txBody>
          <a:bodyPr/>
          <a:lstStyle/>
          <a:p>
            <a:pPr algn="r" rtl="1"/>
            <a:r>
              <a:rPr lang="ar-SA" dirty="0" smtClean="0"/>
              <a:t>فوائد </a:t>
            </a:r>
            <a:r>
              <a:rPr lang="ar-SA" dirty="0" err="1" smtClean="0"/>
              <a:t>الايميل</a:t>
            </a:r>
            <a:r>
              <a:rPr lang="ar-SA" dirty="0" smtClean="0"/>
              <a:t> الجامعي</a:t>
            </a:r>
            <a:r>
              <a:rPr lang="fr-FR" dirty="0" smtClean="0"/>
              <a:t/>
            </a:r>
            <a:br>
              <a:rPr lang="fr-FR" dirty="0" smtClean="0"/>
            </a:br>
            <a:endParaRPr lang="fr-FR" dirty="0"/>
          </a:p>
        </p:txBody>
      </p:sp>
      <p:sp>
        <p:nvSpPr>
          <p:cNvPr id="8" name="Rectangle 7"/>
          <p:cNvSpPr/>
          <p:nvPr/>
        </p:nvSpPr>
        <p:spPr>
          <a:xfrm>
            <a:off x="261256" y="854893"/>
            <a:ext cx="8665029" cy="1384995"/>
          </a:xfrm>
          <a:prstGeom prst="rect">
            <a:avLst/>
          </a:prstGeom>
        </p:spPr>
        <p:txBody>
          <a:bodyPr wrap="square">
            <a:spAutoFit/>
          </a:bodyPr>
          <a:lstStyle/>
          <a:p>
            <a:pPr algn="ctr" rtl="1"/>
            <a:r>
              <a:rPr lang="ar-SA" sz="2800" b="1" dirty="0" smtClean="0"/>
              <a:t>شركة </a:t>
            </a:r>
            <a:r>
              <a:rPr lang="fr-FR" sz="2800" b="1" dirty="0"/>
              <a:t>Adobe</a:t>
            </a:r>
            <a:endParaRPr lang="fr-FR" sz="2800" dirty="0"/>
          </a:p>
          <a:p>
            <a:pPr algn="r" rtl="1"/>
            <a:r>
              <a:rPr lang="ar-SA" sz="2800" dirty="0"/>
              <a:t>الكل يعرف اهمية هذه الشركة وما تقدمة من برامج تصميم مثل الفوتوشوب و </a:t>
            </a:r>
            <a:r>
              <a:rPr lang="ar-SA" sz="2800" dirty="0" smtClean="0"/>
              <a:t>غيرها وتقدم </a:t>
            </a:r>
            <a:r>
              <a:rPr lang="ar-SA" sz="2800" dirty="0"/>
              <a:t>لحامل </a:t>
            </a:r>
            <a:r>
              <a:rPr lang="ar-SA" sz="2800" dirty="0" err="1"/>
              <a:t>الايميل</a:t>
            </a:r>
            <a:r>
              <a:rPr lang="ar-SA" sz="2800" dirty="0"/>
              <a:t> الجامعي بأسعار رمزية</a:t>
            </a:r>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024" y="2518152"/>
            <a:ext cx="4491491" cy="297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46393"/>
      </p:ext>
    </p:extLst>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ar-SA" smtClean="0"/>
              <a:t>أ ياسمين الشعباتي</a:t>
            </a:r>
            <a:endParaRPr lang="en-US"/>
          </a:p>
        </p:txBody>
      </p:sp>
      <p:sp>
        <p:nvSpPr>
          <p:cNvPr id="5" name="Espace réservé du numéro de diapositive 4"/>
          <p:cNvSpPr>
            <a:spLocks noGrp="1"/>
          </p:cNvSpPr>
          <p:nvPr>
            <p:ph type="sldNum" sz="quarter" idx="12"/>
          </p:nvPr>
        </p:nvSpPr>
        <p:spPr/>
        <p:txBody>
          <a:bodyPr/>
          <a:lstStyle/>
          <a:p>
            <a:fld id="{72FEA86A-29FF-48D4-BBEA-7588AC988707}" type="slidenum">
              <a:rPr lang="en-US" smtClean="0"/>
              <a:pPr/>
              <a:t>17</a:t>
            </a:fld>
            <a:endParaRPr lang="en-US"/>
          </a:p>
        </p:txBody>
      </p:sp>
      <p:sp>
        <p:nvSpPr>
          <p:cNvPr id="6" name="Titre 1"/>
          <p:cNvSpPr>
            <a:spLocks noGrp="1"/>
          </p:cNvSpPr>
          <p:nvPr>
            <p:ph type="title"/>
          </p:nvPr>
        </p:nvSpPr>
        <p:spPr>
          <a:xfrm>
            <a:off x="562656" y="189140"/>
            <a:ext cx="8229600" cy="609600"/>
          </a:xfrm>
        </p:spPr>
        <p:txBody>
          <a:bodyPr/>
          <a:lstStyle/>
          <a:p>
            <a:pPr algn="r" rtl="1"/>
            <a:r>
              <a:rPr lang="ar-SA" dirty="0" smtClean="0"/>
              <a:t>فوائد </a:t>
            </a:r>
            <a:r>
              <a:rPr lang="ar-SA" dirty="0" err="1" smtClean="0"/>
              <a:t>الايميل</a:t>
            </a:r>
            <a:r>
              <a:rPr lang="ar-SA" dirty="0" smtClean="0"/>
              <a:t> الجامعي</a:t>
            </a:r>
            <a:r>
              <a:rPr lang="fr-FR" dirty="0" smtClean="0"/>
              <a:t/>
            </a:r>
            <a:br>
              <a:rPr lang="fr-FR" dirty="0" smtClean="0"/>
            </a:br>
            <a:endParaRPr lang="fr-FR" dirty="0"/>
          </a:p>
        </p:txBody>
      </p:sp>
      <p:sp>
        <p:nvSpPr>
          <p:cNvPr id="7" name="Rectangle 6"/>
          <p:cNvSpPr/>
          <p:nvPr/>
        </p:nvSpPr>
        <p:spPr>
          <a:xfrm>
            <a:off x="3091466" y="1067191"/>
            <a:ext cx="2334292" cy="523220"/>
          </a:xfrm>
          <a:prstGeom prst="rect">
            <a:avLst/>
          </a:prstGeom>
        </p:spPr>
        <p:txBody>
          <a:bodyPr wrap="none">
            <a:spAutoFit/>
          </a:bodyPr>
          <a:lstStyle/>
          <a:p>
            <a:pPr algn="r" rtl="1"/>
            <a:r>
              <a:rPr lang="ar-SA" sz="2800" b="1" dirty="0" smtClean="0"/>
              <a:t>شركة </a:t>
            </a:r>
            <a:r>
              <a:rPr lang="fr-FR" sz="2800" b="1" dirty="0"/>
              <a:t>Amazon</a:t>
            </a:r>
            <a:endParaRPr lang="fr-FR" sz="2800" dirty="0"/>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3" y="1809750"/>
            <a:ext cx="589597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295576"/>
      </p:ext>
    </p:extLst>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ar-SA" smtClean="0"/>
              <a:t>أ ياسمين الشعباتي</a:t>
            </a:r>
            <a:endParaRPr lang="en-US"/>
          </a:p>
        </p:txBody>
      </p:sp>
      <p:sp>
        <p:nvSpPr>
          <p:cNvPr id="5" name="Espace réservé du numéro de diapositive 4"/>
          <p:cNvSpPr>
            <a:spLocks noGrp="1"/>
          </p:cNvSpPr>
          <p:nvPr>
            <p:ph type="sldNum" sz="quarter" idx="12"/>
          </p:nvPr>
        </p:nvSpPr>
        <p:spPr/>
        <p:txBody>
          <a:bodyPr/>
          <a:lstStyle/>
          <a:p>
            <a:fld id="{72FEA86A-29FF-48D4-BBEA-7588AC988707}" type="slidenum">
              <a:rPr lang="en-US" smtClean="0"/>
              <a:pPr/>
              <a:t>18</a:t>
            </a:fld>
            <a:endParaRPr lang="en-US"/>
          </a:p>
        </p:txBody>
      </p:sp>
      <p:sp>
        <p:nvSpPr>
          <p:cNvPr id="6" name="Titre 1"/>
          <p:cNvSpPr>
            <a:spLocks noGrp="1"/>
          </p:cNvSpPr>
          <p:nvPr>
            <p:ph type="title"/>
          </p:nvPr>
        </p:nvSpPr>
        <p:spPr>
          <a:xfrm>
            <a:off x="562656" y="189140"/>
            <a:ext cx="8229600" cy="609600"/>
          </a:xfrm>
        </p:spPr>
        <p:txBody>
          <a:bodyPr/>
          <a:lstStyle/>
          <a:p>
            <a:pPr algn="r" rtl="1"/>
            <a:r>
              <a:rPr lang="ar-SA" dirty="0" smtClean="0"/>
              <a:t>فوائد </a:t>
            </a:r>
            <a:r>
              <a:rPr lang="ar-SA" dirty="0" err="1" smtClean="0"/>
              <a:t>الايميل</a:t>
            </a:r>
            <a:r>
              <a:rPr lang="ar-SA" dirty="0" smtClean="0"/>
              <a:t> الجامعي</a:t>
            </a:r>
            <a:r>
              <a:rPr lang="fr-FR" dirty="0" smtClean="0"/>
              <a:t/>
            </a:r>
            <a:br>
              <a:rPr lang="fr-FR" dirty="0" smtClean="0"/>
            </a:br>
            <a:endParaRPr lang="fr-FR" dirty="0"/>
          </a:p>
        </p:txBody>
      </p:sp>
      <p:sp>
        <p:nvSpPr>
          <p:cNvPr id="7" name="Rectangle 6"/>
          <p:cNvSpPr/>
          <p:nvPr/>
        </p:nvSpPr>
        <p:spPr>
          <a:xfrm>
            <a:off x="333829" y="998808"/>
            <a:ext cx="8577942" cy="2677656"/>
          </a:xfrm>
          <a:prstGeom prst="rect">
            <a:avLst/>
          </a:prstGeom>
        </p:spPr>
        <p:txBody>
          <a:bodyPr wrap="square">
            <a:spAutoFit/>
          </a:bodyPr>
          <a:lstStyle/>
          <a:p>
            <a:pPr algn="ctr" rtl="1"/>
            <a:r>
              <a:rPr lang="fr-FR" sz="2800" b="1" dirty="0"/>
              <a:t> git hub </a:t>
            </a:r>
            <a:r>
              <a:rPr lang="ar-SA" sz="2800" b="1" dirty="0"/>
              <a:t>موقع</a:t>
            </a:r>
            <a:endParaRPr lang="ar-SA" sz="2800" dirty="0"/>
          </a:p>
          <a:p>
            <a:pPr algn="r" rtl="1"/>
            <a:r>
              <a:rPr lang="ar-SA" sz="2800" dirty="0"/>
              <a:t>يحتوي هذا الموقع على العديد من الادوات والبرامج التي قد لا تعرفها او لم تسمع </a:t>
            </a:r>
            <a:r>
              <a:rPr lang="ar-SA" sz="2800" dirty="0" smtClean="0"/>
              <a:t>عنها </a:t>
            </a:r>
          </a:p>
          <a:p>
            <a:pPr algn="r" rtl="1"/>
            <a:r>
              <a:rPr lang="ar-SA" sz="2800" dirty="0" smtClean="0"/>
              <a:t>ومن </a:t>
            </a:r>
            <a:r>
              <a:rPr lang="ar-SA" sz="2800" dirty="0"/>
              <a:t>خلال </a:t>
            </a:r>
            <a:r>
              <a:rPr lang="ar-SA" sz="2800" dirty="0" err="1"/>
              <a:t>الايميل</a:t>
            </a:r>
            <a:r>
              <a:rPr lang="ar-SA" sz="2800" dirty="0"/>
              <a:t> الجامعي تستطيع الحصول عليها لمدة سنة او سنتين بشكل مجاني</a:t>
            </a:r>
          </a:p>
          <a:p>
            <a:pPr algn="r" rtl="1"/>
            <a:r>
              <a:rPr lang="ar-SA" sz="2800" dirty="0"/>
              <a:t>و الحصول على تخفيضات كبرى لبعض المنتجات</a:t>
            </a:r>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332" y="3676464"/>
            <a:ext cx="4728936" cy="224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073269"/>
      </p:ext>
    </p:extLst>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ar-SA" smtClean="0"/>
              <a:t>أ ياسمين الشعباتي</a:t>
            </a:r>
            <a:endParaRPr lang="en-US"/>
          </a:p>
        </p:txBody>
      </p:sp>
      <p:sp>
        <p:nvSpPr>
          <p:cNvPr id="5" name="Espace réservé du numéro de diapositive 4"/>
          <p:cNvSpPr>
            <a:spLocks noGrp="1"/>
          </p:cNvSpPr>
          <p:nvPr>
            <p:ph type="sldNum" sz="quarter" idx="12"/>
          </p:nvPr>
        </p:nvSpPr>
        <p:spPr/>
        <p:txBody>
          <a:bodyPr/>
          <a:lstStyle/>
          <a:p>
            <a:fld id="{72FEA86A-29FF-48D4-BBEA-7588AC988707}" type="slidenum">
              <a:rPr lang="en-US" smtClean="0"/>
              <a:pPr/>
              <a:t>19</a:t>
            </a:fld>
            <a:endParaRPr lang="en-US"/>
          </a:p>
        </p:txBody>
      </p:sp>
      <p:sp>
        <p:nvSpPr>
          <p:cNvPr id="6" name="Titre 1"/>
          <p:cNvSpPr>
            <a:spLocks noGrp="1"/>
          </p:cNvSpPr>
          <p:nvPr>
            <p:ph type="title"/>
          </p:nvPr>
        </p:nvSpPr>
        <p:spPr>
          <a:xfrm>
            <a:off x="562656" y="189140"/>
            <a:ext cx="8229600" cy="609600"/>
          </a:xfrm>
        </p:spPr>
        <p:txBody>
          <a:bodyPr/>
          <a:lstStyle/>
          <a:p>
            <a:pPr algn="r" rtl="1"/>
            <a:r>
              <a:rPr lang="ar-SA" dirty="0" smtClean="0"/>
              <a:t>فوائد </a:t>
            </a:r>
            <a:r>
              <a:rPr lang="ar-SA" dirty="0" err="1" smtClean="0"/>
              <a:t>الايميل</a:t>
            </a:r>
            <a:r>
              <a:rPr lang="ar-SA" dirty="0" smtClean="0"/>
              <a:t> الجامعي</a:t>
            </a:r>
            <a:r>
              <a:rPr lang="fr-FR" dirty="0" smtClean="0"/>
              <a:t/>
            </a:r>
            <a:br>
              <a:rPr lang="fr-FR" dirty="0" smtClean="0"/>
            </a:br>
            <a:endParaRPr lang="fr-FR" dirty="0"/>
          </a:p>
        </p:txBody>
      </p:sp>
      <p:sp>
        <p:nvSpPr>
          <p:cNvPr id="7" name="Rectangle 6"/>
          <p:cNvSpPr/>
          <p:nvPr/>
        </p:nvSpPr>
        <p:spPr>
          <a:xfrm>
            <a:off x="348343" y="796836"/>
            <a:ext cx="8461827" cy="1815882"/>
          </a:xfrm>
          <a:prstGeom prst="rect">
            <a:avLst/>
          </a:prstGeom>
        </p:spPr>
        <p:txBody>
          <a:bodyPr wrap="square">
            <a:spAutoFit/>
          </a:bodyPr>
          <a:lstStyle/>
          <a:p>
            <a:pPr algn="ctr" rtl="1"/>
            <a:r>
              <a:rPr lang="fr-FR" sz="2800" b="1" dirty="0" err="1"/>
              <a:t>WestHost</a:t>
            </a:r>
            <a:r>
              <a:rPr lang="fr-FR" sz="2800" b="1" dirty="0"/>
              <a:t> </a:t>
            </a:r>
            <a:r>
              <a:rPr lang="ar-SA" sz="2800" b="1" dirty="0"/>
              <a:t>استضافة مجانية </a:t>
            </a:r>
            <a:endParaRPr lang="ar-SA" sz="2800" dirty="0"/>
          </a:p>
          <a:p>
            <a:pPr algn="r" rtl="1"/>
            <a:r>
              <a:rPr lang="ar-SA" sz="2800" dirty="0"/>
              <a:t>في ناس اكيد </a:t>
            </a:r>
            <a:r>
              <a:rPr lang="ar-SA" sz="2800" dirty="0" err="1"/>
              <a:t>مهتمه</a:t>
            </a:r>
            <a:r>
              <a:rPr lang="ar-SA" sz="2800" dirty="0"/>
              <a:t> يكون عندها موقع خاص فيها وهنا يجي دور </a:t>
            </a:r>
            <a:r>
              <a:rPr lang="fr-FR" sz="2800" dirty="0" err="1"/>
              <a:t>WestHost</a:t>
            </a:r>
            <a:r>
              <a:rPr lang="fr-FR" sz="2800" dirty="0"/>
              <a:t> </a:t>
            </a:r>
            <a:r>
              <a:rPr lang="ar-SA" sz="2800" dirty="0" err="1"/>
              <a:t>للطلبه</a:t>
            </a:r>
            <a:r>
              <a:rPr lang="ar-SA" sz="2800" dirty="0"/>
              <a:t/>
            </a:r>
            <a:br>
              <a:rPr lang="ar-SA" sz="2800" dirty="0"/>
            </a:br>
            <a:r>
              <a:rPr lang="ar-SA" sz="2800" dirty="0"/>
              <a:t>سنة كاملة استضافة مجانيه تقدر تستفيد منها في اي وقت</a:t>
            </a:r>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3429000"/>
            <a:ext cx="508635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547050"/>
      </p:ext>
    </p:extLst>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algn="r" eaLnBrk="1" hangingPunct="1"/>
            <a:r>
              <a:rPr lang="ar-SA" dirty="0" smtClean="0"/>
              <a:t>المحتويات</a:t>
            </a:r>
            <a:endParaRPr lang="fr-FR" dirty="0" smtClean="0"/>
          </a:p>
        </p:txBody>
      </p:sp>
      <p:sp>
        <p:nvSpPr>
          <p:cNvPr id="2" name="Rectangle 3"/>
          <p:cNvSpPr>
            <a:spLocks noGrp="1" noChangeArrowheads="1"/>
          </p:cNvSpPr>
          <p:nvPr>
            <p:ph type="body" idx="1"/>
          </p:nvPr>
        </p:nvSpPr>
        <p:spPr>
          <a:xfrm>
            <a:off x="228600" y="1442825"/>
            <a:ext cx="8431213" cy="3443288"/>
          </a:xfrm>
          <a:noFill/>
        </p:spPr>
        <p:txBody>
          <a:bodyPr/>
          <a:lstStyle/>
          <a:p>
            <a:pPr marL="514350" indent="-514350" algn="r" rtl="1" eaLnBrk="1" hangingPunct="1">
              <a:spcAft>
                <a:spcPct val="75000"/>
              </a:spcAft>
              <a:buClr>
                <a:srgbClr val="FF9900"/>
              </a:buClr>
              <a:buFont typeface="+mj-lt"/>
              <a:buAutoNum type="arabicParenR"/>
            </a:pPr>
            <a:r>
              <a:rPr lang="ar-SA" sz="2800" dirty="0" smtClean="0"/>
              <a:t> تعريف </a:t>
            </a:r>
            <a:r>
              <a:rPr lang="ar-SA" sz="2800" dirty="0" err="1" smtClean="0"/>
              <a:t>الايميل</a:t>
            </a:r>
            <a:r>
              <a:rPr lang="ar-SA" sz="2800" dirty="0" smtClean="0"/>
              <a:t> الجامعي وأهميته للطالبات</a:t>
            </a:r>
          </a:p>
          <a:p>
            <a:pPr marL="514350" indent="-514350" algn="r" rtl="1" eaLnBrk="1" hangingPunct="1">
              <a:spcAft>
                <a:spcPct val="75000"/>
              </a:spcAft>
              <a:buClr>
                <a:srgbClr val="FF9900"/>
              </a:buClr>
              <a:buFont typeface="+mj-lt"/>
              <a:buAutoNum type="arabicParenR"/>
            </a:pPr>
            <a:r>
              <a:rPr lang="ar-SA" sz="2800" dirty="0" smtClean="0"/>
              <a:t>كيفية كتابة ايميل رسمي وغير رسمي</a:t>
            </a:r>
          </a:p>
          <a:p>
            <a:pPr marL="514350" indent="-514350" algn="r" rtl="1" eaLnBrk="1" hangingPunct="1">
              <a:spcAft>
                <a:spcPct val="75000"/>
              </a:spcAft>
              <a:buClr>
                <a:srgbClr val="FF9900"/>
              </a:buClr>
              <a:buFont typeface="+mj-lt"/>
              <a:buAutoNum type="arabicParenR"/>
            </a:pPr>
            <a:r>
              <a:rPr lang="ar-SA" sz="2800" dirty="0" smtClean="0"/>
              <a:t>فوائد </a:t>
            </a:r>
            <a:r>
              <a:rPr lang="ar-SA" sz="2800" dirty="0" err="1" smtClean="0"/>
              <a:t>الايميل</a:t>
            </a:r>
            <a:r>
              <a:rPr lang="ar-SA" sz="2800" dirty="0" smtClean="0"/>
              <a:t> الجامعي</a:t>
            </a:r>
            <a:endParaRPr lang="fr-FR" sz="2800" dirty="0" smtClean="0"/>
          </a:p>
        </p:txBody>
      </p:sp>
      <p:sp>
        <p:nvSpPr>
          <p:cNvPr id="6" name="Espace réservé du pied de page 3"/>
          <p:cNvSpPr>
            <a:spLocks noGrp="1"/>
          </p:cNvSpPr>
          <p:nvPr>
            <p:ph type="ftr" sz="quarter" idx="11"/>
          </p:nvPr>
        </p:nvSpPr>
        <p:spPr>
          <a:xfrm>
            <a:off x="0" y="6265633"/>
            <a:ext cx="2899227" cy="476250"/>
          </a:xfrm>
        </p:spPr>
        <p:txBody>
          <a:bodyPr/>
          <a:lstStyle/>
          <a:p>
            <a:pPr algn="l">
              <a:defRPr/>
            </a:pPr>
            <a:r>
              <a:rPr lang="ar-SA" b="1" dirty="0" smtClean="0"/>
              <a:t>أ ياسمين </a:t>
            </a:r>
            <a:r>
              <a:rPr lang="ar-SA" b="1" dirty="0" err="1" smtClean="0"/>
              <a:t>الشعباتي</a:t>
            </a:r>
            <a:endParaRPr lang="en-US" b="1" dirty="0"/>
          </a:p>
        </p:txBody>
      </p:sp>
      <p:sp>
        <p:nvSpPr>
          <p:cNvPr id="3" name="Espace réservé du numéro de diapositive 2"/>
          <p:cNvSpPr>
            <a:spLocks noGrp="1"/>
          </p:cNvSpPr>
          <p:nvPr>
            <p:ph type="sldNum" sz="quarter" idx="12"/>
          </p:nvPr>
        </p:nvSpPr>
        <p:spPr/>
        <p:txBody>
          <a:bodyPr/>
          <a:lstStyle/>
          <a:p>
            <a:fld id="{72FEA86A-29FF-48D4-BBEA-7588AC988707}" type="slidenum">
              <a:rPr lang="en-US" smtClean="0"/>
              <a:pPr/>
              <a:t>2</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To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lide(fromTop)">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lide(fromTop)">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ar-SA" smtClean="0"/>
              <a:t>أ ياسمين الشعباتي</a:t>
            </a:r>
            <a:endParaRPr lang="en-US"/>
          </a:p>
        </p:txBody>
      </p:sp>
      <p:sp>
        <p:nvSpPr>
          <p:cNvPr id="5" name="Espace réservé du numéro de diapositive 4"/>
          <p:cNvSpPr>
            <a:spLocks noGrp="1"/>
          </p:cNvSpPr>
          <p:nvPr>
            <p:ph type="sldNum" sz="quarter" idx="12"/>
          </p:nvPr>
        </p:nvSpPr>
        <p:spPr/>
        <p:txBody>
          <a:bodyPr/>
          <a:lstStyle/>
          <a:p>
            <a:fld id="{72FEA86A-29FF-48D4-BBEA-7588AC988707}" type="slidenum">
              <a:rPr lang="en-US" smtClean="0"/>
              <a:pPr/>
              <a:t>20</a:t>
            </a:fld>
            <a:endParaRPr lang="en-US"/>
          </a:p>
        </p:txBody>
      </p:sp>
      <p:sp>
        <p:nvSpPr>
          <p:cNvPr id="6" name="Titre 1"/>
          <p:cNvSpPr>
            <a:spLocks noGrp="1"/>
          </p:cNvSpPr>
          <p:nvPr>
            <p:ph type="title"/>
          </p:nvPr>
        </p:nvSpPr>
        <p:spPr>
          <a:xfrm>
            <a:off x="562656" y="189140"/>
            <a:ext cx="8229600" cy="609600"/>
          </a:xfrm>
        </p:spPr>
        <p:txBody>
          <a:bodyPr/>
          <a:lstStyle/>
          <a:p>
            <a:pPr algn="r" rtl="1"/>
            <a:r>
              <a:rPr lang="ar-SA" dirty="0" smtClean="0"/>
              <a:t>فوائد </a:t>
            </a:r>
            <a:r>
              <a:rPr lang="ar-SA" dirty="0" err="1" smtClean="0"/>
              <a:t>الايميل</a:t>
            </a:r>
            <a:r>
              <a:rPr lang="ar-SA" dirty="0" smtClean="0"/>
              <a:t> الجامعي</a:t>
            </a:r>
            <a:r>
              <a:rPr lang="fr-FR" dirty="0" smtClean="0"/>
              <a:t/>
            </a:r>
            <a:br>
              <a:rPr lang="fr-FR" dirty="0" smtClean="0"/>
            </a:br>
            <a:endParaRPr lang="fr-FR" dirty="0"/>
          </a:p>
        </p:txBody>
      </p:sp>
      <p:sp>
        <p:nvSpPr>
          <p:cNvPr id="7" name="Rectangle 6"/>
          <p:cNvSpPr/>
          <p:nvPr/>
        </p:nvSpPr>
        <p:spPr>
          <a:xfrm>
            <a:off x="377371" y="588219"/>
            <a:ext cx="8374743" cy="3970318"/>
          </a:xfrm>
          <a:prstGeom prst="rect">
            <a:avLst/>
          </a:prstGeom>
        </p:spPr>
        <p:txBody>
          <a:bodyPr wrap="square">
            <a:spAutoFit/>
          </a:bodyPr>
          <a:lstStyle/>
          <a:p>
            <a:pPr algn="ctr" rtl="1"/>
            <a:r>
              <a:rPr lang="fr-FR" sz="2800" b="1" dirty="0" err="1" smtClean="0"/>
              <a:t>Research</a:t>
            </a:r>
            <a:r>
              <a:rPr lang="fr-FR" sz="2800" b="1" dirty="0" smtClean="0"/>
              <a:t> </a:t>
            </a:r>
            <a:r>
              <a:rPr lang="fr-FR" sz="2800" b="1" dirty="0" err="1" smtClean="0"/>
              <a:t>Gate</a:t>
            </a:r>
            <a:endParaRPr lang="ar-SA" sz="2800" b="1" dirty="0" smtClean="0"/>
          </a:p>
          <a:p>
            <a:pPr algn="r" rtl="1"/>
            <a:r>
              <a:rPr lang="ar-SA" sz="2800" dirty="0"/>
              <a:t>يعتبر من اكبر المكاسب للطلبة وهو </a:t>
            </a:r>
            <a:r>
              <a:rPr lang="fr-FR" sz="2800" dirty="0" err="1"/>
              <a:t>Research</a:t>
            </a:r>
            <a:r>
              <a:rPr lang="fr-FR" sz="2800" dirty="0"/>
              <a:t> </a:t>
            </a:r>
            <a:r>
              <a:rPr lang="fr-FR" sz="2800" dirty="0" err="1"/>
              <a:t>Gate</a:t>
            </a:r>
            <a:r>
              <a:rPr lang="fr-FR" sz="2800" dirty="0"/>
              <a:t/>
            </a:r>
            <a:br>
              <a:rPr lang="fr-FR" sz="2800" dirty="0"/>
            </a:br>
            <a:r>
              <a:rPr lang="ar-SA" sz="2800" dirty="0"/>
              <a:t>لا تستطيع التسجيل فيه إلا </a:t>
            </a:r>
            <a:r>
              <a:rPr lang="ar-SA" sz="2800" dirty="0" err="1"/>
              <a:t>بإيميل</a:t>
            </a:r>
            <a:r>
              <a:rPr lang="ar-SA" sz="2800" dirty="0"/>
              <a:t> الجامعة</a:t>
            </a:r>
            <a:br>
              <a:rPr lang="ar-SA" sz="2800" dirty="0"/>
            </a:br>
            <a:r>
              <a:rPr lang="ar-SA" sz="2800" dirty="0"/>
              <a:t>كله علم فقط الموقع يتيح لك التواصل مع باحثين في جميع التخصصات من جميع أنحاء العالم.. وإنك تسأل أسئلة في أي مجال وبتلاقي اللي يرد عليك من أي مكان في العالم في نفس تخصصك.</a:t>
            </a:r>
            <a:br>
              <a:rPr lang="ar-SA" sz="2800" dirty="0"/>
            </a:br>
            <a:r>
              <a:rPr lang="ar-SA" sz="2800" dirty="0"/>
              <a:t>هذا غير إن الـ</a:t>
            </a:r>
            <a:r>
              <a:rPr lang="fr-FR" sz="2800" dirty="0" err="1"/>
              <a:t>Account</a:t>
            </a:r>
            <a:r>
              <a:rPr lang="fr-FR" sz="2800" dirty="0"/>
              <a:t> </a:t>
            </a:r>
            <a:r>
              <a:rPr lang="ar-SA" sz="2800" dirty="0"/>
              <a:t>عليه يعتبر كأنه </a:t>
            </a:r>
            <a:r>
              <a:rPr lang="fr-FR" sz="2800" dirty="0"/>
              <a:t>C.V </a:t>
            </a:r>
            <a:r>
              <a:rPr lang="ar-SA" sz="2800" dirty="0"/>
              <a:t>لك </a:t>
            </a:r>
            <a:r>
              <a:rPr lang="ar-SA" sz="2800" dirty="0" err="1"/>
              <a:t>وبياخد</a:t>
            </a:r>
            <a:r>
              <a:rPr lang="ar-SA" sz="2800" dirty="0"/>
              <a:t> </a:t>
            </a:r>
            <a:r>
              <a:rPr lang="fr-FR" sz="2800" dirty="0"/>
              <a:t>Grade </a:t>
            </a:r>
            <a:r>
              <a:rPr lang="ar-SA" sz="2800" dirty="0"/>
              <a:t>على حسب أبحاثك ونشاطك في وضع إجابات مفيدة لأسئلة غيرك</a:t>
            </a:r>
          </a:p>
          <a:p>
            <a:pPr algn="r" rtl="1"/>
            <a:endParaRPr lang="fr-FR" sz="2800" dirty="0"/>
          </a:p>
        </p:txBody>
      </p:sp>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13" y="4066270"/>
            <a:ext cx="3914775" cy="210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246055"/>
      </p:ext>
    </p:extLst>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ar-SA" smtClean="0"/>
              <a:t>أ ياسمين الشعباتي</a:t>
            </a:r>
            <a:endParaRPr lang="en-US"/>
          </a:p>
        </p:txBody>
      </p:sp>
      <p:sp>
        <p:nvSpPr>
          <p:cNvPr id="5" name="Espace réservé du numéro de diapositive 4"/>
          <p:cNvSpPr>
            <a:spLocks noGrp="1"/>
          </p:cNvSpPr>
          <p:nvPr>
            <p:ph type="sldNum" sz="quarter" idx="12"/>
          </p:nvPr>
        </p:nvSpPr>
        <p:spPr/>
        <p:txBody>
          <a:bodyPr/>
          <a:lstStyle/>
          <a:p>
            <a:fld id="{72FEA86A-29FF-48D4-BBEA-7588AC988707}" type="slidenum">
              <a:rPr lang="en-US" smtClean="0"/>
              <a:pPr/>
              <a:t>21</a:t>
            </a:fld>
            <a:endParaRPr lang="en-US"/>
          </a:p>
        </p:txBody>
      </p:sp>
      <p:sp>
        <p:nvSpPr>
          <p:cNvPr id="6" name="Titre 1"/>
          <p:cNvSpPr>
            <a:spLocks noGrp="1"/>
          </p:cNvSpPr>
          <p:nvPr>
            <p:ph type="title"/>
          </p:nvPr>
        </p:nvSpPr>
        <p:spPr>
          <a:xfrm>
            <a:off x="620713" y="116568"/>
            <a:ext cx="8229600" cy="609600"/>
          </a:xfrm>
        </p:spPr>
        <p:txBody>
          <a:bodyPr/>
          <a:lstStyle/>
          <a:p>
            <a:pPr algn="r" rtl="1"/>
            <a:r>
              <a:rPr lang="ar-SA" dirty="0" smtClean="0"/>
              <a:t>فوائد </a:t>
            </a:r>
            <a:r>
              <a:rPr lang="ar-SA" dirty="0" err="1" smtClean="0"/>
              <a:t>الايميل</a:t>
            </a:r>
            <a:r>
              <a:rPr lang="ar-SA" dirty="0" smtClean="0"/>
              <a:t> الجامعي</a:t>
            </a:r>
            <a:r>
              <a:rPr lang="fr-FR" dirty="0" smtClean="0"/>
              <a:t/>
            </a:r>
            <a:br>
              <a:rPr lang="fr-FR" dirty="0" smtClean="0"/>
            </a:br>
            <a:endParaRPr lang="fr-FR" dirty="0"/>
          </a:p>
        </p:txBody>
      </p:sp>
      <p:sp>
        <p:nvSpPr>
          <p:cNvPr id="7" name="Rectangle 6"/>
          <p:cNvSpPr/>
          <p:nvPr/>
        </p:nvSpPr>
        <p:spPr>
          <a:xfrm>
            <a:off x="217714" y="675305"/>
            <a:ext cx="8766629" cy="2246769"/>
          </a:xfrm>
          <a:prstGeom prst="rect">
            <a:avLst/>
          </a:prstGeom>
        </p:spPr>
        <p:txBody>
          <a:bodyPr wrap="square">
            <a:spAutoFit/>
          </a:bodyPr>
          <a:lstStyle/>
          <a:p>
            <a:pPr algn="ctr" rtl="1"/>
            <a:r>
              <a:rPr lang="ar-SA" sz="2800" b="1" dirty="0" smtClean="0"/>
              <a:t>شركة </a:t>
            </a:r>
            <a:r>
              <a:rPr lang="ar-SA" sz="2800" b="1" dirty="0" err="1" smtClean="0"/>
              <a:t>أوتوديسك</a:t>
            </a:r>
            <a:endParaRPr lang="ar-SA" sz="2800" b="1" dirty="0" smtClean="0"/>
          </a:p>
          <a:p>
            <a:pPr algn="r" rtl="1"/>
            <a:r>
              <a:rPr lang="ar-SA" sz="2800" dirty="0"/>
              <a:t>ي شركة برمجيات أمريكية تعمل على إنتاج الحلول التقنية للتصميم باستخدام الحاسب‏ وهو للمصممين وللمهندسين يوجد به برامج مثل المايا والاتوكاد وبرامج جرافيك اخرى</a:t>
            </a:r>
          </a:p>
          <a:p>
            <a:endParaRPr lang="ar-SA" sz="2800" dirty="0"/>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2847975"/>
            <a:ext cx="5572125"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272719"/>
      </p:ext>
    </p:extLst>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ar-SA" smtClean="0"/>
              <a:t>أ ياسمين الشعباتي</a:t>
            </a:r>
            <a:endParaRPr lang="en-US"/>
          </a:p>
        </p:txBody>
      </p:sp>
      <p:sp>
        <p:nvSpPr>
          <p:cNvPr id="5" name="Espace réservé du numéro de diapositive 4"/>
          <p:cNvSpPr>
            <a:spLocks noGrp="1"/>
          </p:cNvSpPr>
          <p:nvPr>
            <p:ph type="sldNum" sz="quarter" idx="12"/>
          </p:nvPr>
        </p:nvSpPr>
        <p:spPr/>
        <p:txBody>
          <a:bodyPr/>
          <a:lstStyle/>
          <a:p>
            <a:fld id="{72FEA86A-29FF-48D4-BBEA-7588AC988707}" type="slidenum">
              <a:rPr lang="en-US" smtClean="0"/>
              <a:pPr/>
              <a:t>22</a:t>
            </a:fld>
            <a:endParaRPr lang="en-US"/>
          </a:p>
        </p:txBody>
      </p:sp>
      <p:sp>
        <p:nvSpPr>
          <p:cNvPr id="6" name="Titre 1"/>
          <p:cNvSpPr>
            <a:spLocks noGrp="1"/>
          </p:cNvSpPr>
          <p:nvPr>
            <p:ph type="title"/>
          </p:nvPr>
        </p:nvSpPr>
        <p:spPr>
          <a:xfrm>
            <a:off x="620713" y="116568"/>
            <a:ext cx="8229600" cy="609600"/>
          </a:xfrm>
        </p:spPr>
        <p:txBody>
          <a:bodyPr/>
          <a:lstStyle/>
          <a:p>
            <a:pPr algn="r" rtl="1"/>
            <a:r>
              <a:rPr lang="ar-SA" dirty="0" smtClean="0"/>
              <a:t>فوائد </a:t>
            </a:r>
            <a:r>
              <a:rPr lang="ar-SA" dirty="0" err="1" smtClean="0"/>
              <a:t>الايميل</a:t>
            </a:r>
            <a:r>
              <a:rPr lang="ar-SA" dirty="0" smtClean="0"/>
              <a:t> الجامعي</a:t>
            </a:r>
            <a:r>
              <a:rPr lang="fr-FR" dirty="0" smtClean="0"/>
              <a:t/>
            </a:r>
            <a:br>
              <a:rPr lang="fr-FR" dirty="0" smtClean="0"/>
            </a:br>
            <a:endParaRPr lang="fr-FR" dirty="0"/>
          </a:p>
        </p:txBody>
      </p:sp>
      <p:sp>
        <p:nvSpPr>
          <p:cNvPr id="7" name="Rectangle 6"/>
          <p:cNvSpPr/>
          <p:nvPr/>
        </p:nvSpPr>
        <p:spPr>
          <a:xfrm>
            <a:off x="333829" y="862763"/>
            <a:ext cx="8636000" cy="954107"/>
          </a:xfrm>
          <a:prstGeom prst="rect">
            <a:avLst/>
          </a:prstGeom>
        </p:spPr>
        <p:txBody>
          <a:bodyPr wrap="square">
            <a:spAutoFit/>
          </a:bodyPr>
          <a:lstStyle/>
          <a:p>
            <a:pPr algn="ctr" rtl="1"/>
            <a:r>
              <a:rPr lang="ar-SA" sz="2800" b="1" dirty="0"/>
              <a:t>شركة </a:t>
            </a:r>
            <a:r>
              <a:rPr lang="fr-FR" sz="2800" b="1" dirty="0" err="1"/>
              <a:t>jetbrains</a:t>
            </a:r>
            <a:endParaRPr lang="fr-FR" sz="2800" dirty="0"/>
          </a:p>
          <a:p>
            <a:pPr algn="r" rtl="1"/>
            <a:r>
              <a:rPr lang="fr-FR" sz="2800" dirty="0"/>
              <a:t> </a:t>
            </a:r>
            <a:r>
              <a:rPr lang="ar-SA" sz="2800" dirty="0"/>
              <a:t>برامج وأدوات للمبرمجين أسعارها تصل ل300$ لك كطالب مجانية</a:t>
            </a:r>
          </a:p>
        </p:txBody>
      </p:sp>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2336800"/>
            <a:ext cx="5689373" cy="364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344069"/>
      </p:ext>
    </p:extLst>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ar-SA" smtClean="0"/>
              <a:t>أ ياسمين الشعباتي</a:t>
            </a:r>
            <a:endParaRPr lang="en-US"/>
          </a:p>
        </p:txBody>
      </p:sp>
      <p:sp>
        <p:nvSpPr>
          <p:cNvPr id="5" name="Espace réservé du numéro de diapositive 4"/>
          <p:cNvSpPr>
            <a:spLocks noGrp="1"/>
          </p:cNvSpPr>
          <p:nvPr>
            <p:ph type="sldNum" sz="quarter" idx="12"/>
          </p:nvPr>
        </p:nvSpPr>
        <p:spPr/>
        <p:txBody>
          <a:bodyPr/>
          <a:lstStyle/>
          <a:p>
            <a:fld id="{72FEA86A-29FF-48D4-BBEA-7588AC988707}" type="slidenum">
              <a:rPr lang="en-US" smtClean="0"/>
              <a:pPr/>
              <a:t>23</a:t>
            </a:fld>
            <a:endParaRPr lang="en-US"/>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29" y="1531257"/>
            <a:ext cx="789577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29" y="2598057"/>
            <a:ext cx="789577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re 1"/>
          <p:cNvSpPr>
            <a:spLocks noGrp="1"/>
          </p:cNvSpPr>
          <p:nvPr>
            <p:ph type="title"/>
          </p:nvPr>
        </p:nvSpPr>
        <p:spPr>
          <a:xfrm>
            <a:off x="620713" y="116568"/>
            <a:ext cx="8229600" cy="609600"/>
          </a:xfrm>
        </p:spPr>
        <p:txBody>
          <a:bodyPr/>
          <a:lstStyle/>
          <a:p>
            <a:pPr algn="r" rtl="1"/>
            <a:r>
              <a:rPr lang="ar-SA" dirty="0" smtClean="0"/>
              <a:t>فوائد </a:t>
            </a:r>
            <a:r>
              <a:rPr lang="ar-SA" dirty="0" err="1" smtClean="0"/>
              <a:t>الايميل</a:t>
            </a:r>
            <a:r>
              <a:rPr lang="ar-SA" dirty="0" smtClean="0"/>
              <a:t> الجامعي</a:t>
            </a:r>
            <a:r>
              <a:rPr lang="fr-FR" dirty="0" smtClean="0"/>
              <a:t/>
            </a:r>
            <a:br>
              <a:rPr lang="fr-FR" dirty="0" smtClean="0"/>
            </a:br>
            <a:endParaRPr lang="fr-FR" dirty="0"/>
          </a:p>
        </p:txBody>
      </p:sp>
      <p:sp>
        <p:nvSpPr>
          <p:cNvPr id="9" name="Titre 1"/>
          <p:cNvSpPr txBox="1">
            <a:spLocks/>
          </p:cNvSpPr>
          <p:nvPr/>
        </p:nvSpPr>
        <p:spPr bwMode="auto">
          <a:xfrm>
            <a:off x="573314" y="747939"/>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rgbClr val="005AB4"/>
                </a:solidFill>
                <a:latin typeface="+mj-lt"/>
                <a:ea typeface="+mj-ea"/>
                <a:cs typeface="+mj-cs"/>
              </a:defRPr>
            </a:lvl1pPr>
            <a:lvl2pPr algn="l" rtl="0" eaLnBrk="1" fontAlgn="base" hangingPunct="1">
              <a:spcBef>
                <a:spcPct val="0"/>
              </a:spcBef>
              <a:spcAft>
                <a:spcPct val="0"/>
              </a:spcAft>
              <a:defRPr sz="3200">
                <a:solidFill>
                  <a:srgbClr val="005AB4"/>
                </a:solidFill>
                <a:latin typeface="Arial" charset="0"/>
              </a:defRPr>
            </a:lvl2pPr>
            <a:lvl3pPr algn="l" rtl="0" eaLnBrk="1" fontAlgn="base" hangingPunct="1">
              <a:spcBef>
                <a:spcPct val="0"/>
              </a:spcBef>
              <a:spcAft>
                <a:spcPct val="0"/>
              </a:spcAft>
              <a:defRPr sz="3200">
                <a:solidFill>
                  <a:srgbClr val="005AB4"/>
                </a:solidFill>
                <a:latin typeface="Arial" charset="0"/>
              </a:defRPr>
            </a:lvl3pPr>
            <a:lvl4pPr algn="l" rtl="0" eaLnBrk="1" fontAlgn="base" hangingPunct="1">
              <a:spcBef>
                <a:spcPct val="0"/>
              </a:spcBef>
              <a:spcAft>
                <a:spcPct val="0"/>
              </a:spcAft>
              <a:defRPr sz="3200">
                <a:solidFill>
                  <a:srgbClr val="005AB4"/>
                </a:solidFill>
                <a:latin typeface="Arial" charset="0"/>
              </a:defRPr>
            </a:lvl4pPr>
            <a:lvl5pPr algn="l" rtl="0" eaLnBrk="1" fontAlgn="base" hangingPunct="1">
              <a:spcBef>
                <a:spcPct val="0"/>
              </a:spcBef>
              <a:spcAft>
                <a:spcPct val="0"/>
              </a:spcAft>
              <a:defRPr sz="3200">
                <a:solidFill>
                  <a:srgbClr val="005AB4"/>
                </a:solidFill>
                <a:latin typeface="Arial" charset="0"/>
              </a:defRPr>
            </a:lvl5pPr>
            <a:lvl6pPr marL="457200" algn="l" rtl="0" eaLnBrk="1" fontAlgn="base" hangingPunct="1">
              <a:spcBef>
                <a:spcPct val="0"/>
              </a:spcBef>
              <a:spcAft>
                <a:spcPct val="0"/>
              </a:spcAft>
              <a:defRPr sz="3200">
                <a:solidFill>
                  <a:srgbClr val="005AB4"/>
                </a:solidFill>
                <a:latin typeface="Arial" charset="0"/>
              </a:defRPr>
            </a:lvl6pPr>
            <a:lvl7pPr marL="914400" algn="l" rtl="0" eaLnBrk="1" fontAlgn="base" hangingPunct="1">
              <a:spcBef>
                <a:spcPct val="0"/>
              </a:spcBef>
              <a:spcAft>
                <a:spcPct val="0"/>
              </a:spcAft>
              <a:defRPr sz="3200">
                <a:solidFill>
                  <a:srgbClr val="005AB4"/>
                </a:solidFill>
                <a:latin typeface="Arial" charset="0"/>
              </a:defRPr>
            </a:lvl7pPr>
            <a:lvl8pPr marL="1371600" algn="l" rtl="0" eaLnBrk="1" fontAlgn="base" hangingPunct="1">
              <a:spcBef>
                <a:spcPct val="0"/>
              </a:spcBef>
              <a:spcAft>
                <a:spcPct val="0"/>
              </a:spcAft>
              <a:defRPr sz="3200">
                <a:solidFill>
                  <a:srgbClr val="005AB4"/>
                </a:solidFill>
                <a:latin typeface="Arial" charset="0"/>
              </a:defRPr>
            </a:lvl8pPr>
            <a:lvl9pPr marL="1828800" algn="l" rtl="0" eaLnBrk="1" fontAlgn="base" hangingPunct="1">
              <a:spcBef>
                <a:spcPct val="0"/>
              </a:spcBef>
              <a:spcAft>
                <a:spcPct val="0"/>
              </a:spcAft>
              <a:defRPr sz="3200">
                <a:solidFill>
                  <a:srgbClr val="005AB4"/>
                </a:solidFill>
                <a:latin typeface="Arial" charset="0"/>
              </a:defRPr>
            </a:lvl9pPr>
          </a:lstStyle>
          <a:p>
            <a:pPr algn="ctr" rtl="1"/>
            <a:r>
              <a:rPr lang="ar-SA" b="1" dirty="0" smtClean="0">
                <a:solidFill>
                  <a:schemeClr val="tx1"/>
                </a:solidFill>
              </a:rPr>
              <a:t>الدراسات العليا</a:t>
            </a:r>
            <a:endParaRPr lang="fr-FR" b="1" dirty="0">
              <a:solidFill>
                <a:schemeClr val="tx1"/>
              </a:solidFill>
            </a:endParaRPr>
          </a:p>
        </p:txBody>
      </p:sp>
    </p:spTree>
    <p:extLst>
      <p:ext uri="{BB962C8B-B14F-4D97-AF65-F5344CB8AC3E}">
        <p14:creationId xmlns:p14="http://schemas.microsoft.com/office/powerpoint/2010/main" val="572507911"/>
      </p:ext>
    </p:extLst>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2797" y="1905506"/>
            <a:ext cx="7518405" cy="3046988"/>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br>
              <a:rPr lang="en-US" sz="9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9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pitchFamily="2" charset="2"/>
              </a:rPr>
              <a:t></a:t>
            </a:r>
            <a:endParaRPr lang="en-US" sz="9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476387218"/>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552258" y="207769"/>
            <a:ext cx="8229600" cy="609600"/>
          </a:xfrm>
        </p:spPr>
        <p:txBody>
          <a:bodyPr/>
          <a:lstStyle/>
          <a:p>
            <a:pPr algn="r" rtl="1"/>
            <a:r>
              <a:rPr lang="ar-SA" sz="4000" dirty="0" smtClean="0"/>
              <a:t> تعريف </a:t>
            </a:r>
            <a:r>
              <a:rPr lang="ar-SA" sz="4000" dirty="0" err="1" smtClean="0"/>
              <a:t>الايميل</a:t>
            </a:r>
            <a:r>
              <a:rPr lang="ar-SA" sz="4000" dirty="0" smtClean="0"/>
              <a:t> الجامعي</a:t>
            </a:r>
            <a:br>
              <a:rPr lang="ar-SA" sz="4000" dirty="0" smtClean="0"/>
            </a:br>
            <a:endParaRPr lang="fr-FR" sz="4000" dirty="0"/>
          </a:p>
        </p:txBody>
      </p:sp>
      <p:sp>
        <p:nvSpPr>
          <p:cNvPr id="6" name="Espace réservé du contenu 2"/>
          <p:cNvSpPr>
            <a:spLocks noGrp="1"/>
          </p:cNvSpPr>
          <p:nvPr>
            <p:ph idx="1"/>
          </p:nvPr>
        </p:nvSpPr>
        <p:spPr>
          <a:xfrm>
            <a:off x="506164" y="1310185"/>
            <a:ext cx="8431212" cy="5029200"/>
          </a:xfrm>
        </p:spPr>
        <p:txBody>
          <a:bodyPr/>
          <a:lstStyle/>
          <a:p>
            <a:pPr algn="r" rtl="1"/>
            <a:r>
              <a:rPr lang="ar-SA" sz="3600" b="1" dirty="0" smtClean="0">
                <a:latin typeface="+mj-lt"/>
              </a:rPr>
              <a:t>      نقصد </a:t>
            </a:r>
            <a:r>
              <a:rPr lang="ar-SA" sz="3600" b="1" dirty="0" err="1">
                <a:latin typeface="+mj-lt"/>
              </a:rPr>
              <a:t>بالايميل</a:t>
            </a:r>
            <a:r>
              <a:rPr lang="ar-SA" sz="3600" b="1" dirty="0">
                <a:latin typeface="+mj-lt"/>
              </a:rPr>
              <a:t> الجامعي هو </a:t>
            </a:r>
            <a:r>
              <a:rPr lang="ar-SA" sz="3600" b="1" dirty="0" err="1">
                <a:latin typeface="+mj-lt"/>
              </a:rPr>
              <a:t>الايميل</a:t>
            </a:r>
            <a:r>
              <a:rPr lang="ar-SA" sz="3600" b="1" dirty="0">
                <a:latin typeface="+mj-lt"/>
              </a:rPr>
              <a:t> المنتهي </a:t>
            </a:r>
            <a:r>
              <a:rPr lang="ar-SA" sz="3600" b="1" dirty="0" err="1">
                <a:latin typeface="+mj-lt"/>
              </a:rPr>
              <a:t>بإمتداد</a:t>
            </a:r>
            <a:r>
              <a:rPr lang="ar-SA" sz="3600" b="1" dirty="0">
                <a:latin typeface="+mj-lt"/>
              </a:rPr>
              <a:t> .</a:t>
            </a:r>
            <a:r>
              <a:rPr lang="fr-FR" sz="3600" b="1" dirty="0" err="1">
                <a:latin typeface="+mj-lt"/>
              </a:rPr>
              <a:t>edu</a:t>
            </a:r>
            <a:r>
              <a:rPr lang="fr-FR" sz="3600" b="1" dirty="0">
                <a:latin typeface="+mj-lt"/>
              </a:rPr>
              <a:t> </a:t>
            </a:r>
            <a:r>
              <a:rPr lang="ar-SA" sz="3600" b="1" dirty="0">
                <a:latin typeface="+mj-lt"/>
              </a:rPr>
              <a:t>مقدم من الجامعات او المؤسسات </a:t>
            </a:r>
            <a:r>
              <a:rPr lang="ar-SA" sz="3600" b="1" dirty="0" smtClean="0">
                <a:latin typeface="+mj-lt"/>
              </a:rPr>
              <a:t> التعليمة </a:t>
            </a:r>
            <a:r>
              <a:rPr lang="ar-SA" sz="3600" b="1" dirty="0">
                <a:latin typeface="+mj-lt"/>
              </a:rPr>
              <a:t>لطالب </a:t>
            </a:r>
            <a:r>
              <a:rPr lang="ar-SA" sz="3600" b="1" dirty="0" smtClean="0">
                <a:latin typeface="+mj-lt"/>
              </a:rPr>
              <a:t>الجامعي.</a:t>
            </a:r>
          </a:p>
          <a:p>
            <a:pPr algn="r" rtl="1"/>
            <a:r>
              <a:rPr lang="ar-SA" sz="3600" dirty="0" smtClean="0">
                <a:latin typeface="+mj-lt"/>
              </a:rPr>
              <a:t>عنوان </a:t>
            </a:r>
            <a:r>
              <a:rPr lang="ar-SA" sz="3600" dirty="0">
                <a:latin typeface="+mj-lt"/>
              </a:rPr>
              <a:t>البريد الإلكتروني هو ذلك العنوان الذي يوضح النطاق أو الشركة الذي يتبع له كل بريد إلكتروني ويتكون عنوان البريد الإلكتروني من أربعة أجزاء رئيسية وهي كما </a:t>
            </a:r>
            <a:r>
              <a:rPr lang="ar-SA" sz="3600" dirty="0" smtClean="0">
                <a:latin typeface="+mj-lt"/>
              </a:rPr>
              <a:t>يلي:</a:t>
            </a:r>
            <a:r>
              <a:rPr lang="fr-FR" sz="3600" dirty="0" smtClean="0">
                <a:latin typeface="+mj-lt"/>
              </a:rPr>
              <a:t/>
            </a:r>
            <a:br>
              <a:rPr lang="fr-FR" sz="3600" dirty="0" smtClean="0">
                <a:latin typeface="+mj-lt"/>
              </a:rPr>
            </a:br>
            <a:endParaRPr lang="fr-FR" sz="3600" dirty="0">
              <a:latin typeface="+mj-lt"/>
            </a:endParaRPr>
          </a:p>
        </p:txBody>
      </p:sp>
      <p:sp>
        <p:nvSpPr>
          <p:cNvPr id="9" name="Espace réservé du pied de page 3"/>
          <p:cNvSpPr>
            <a:spLocks noGrp="1"/>
          </p:cNvSpPr>
          <p:nvPr>
            <p:ph type="ftr" sz="quarter" idx="11"/>
          </p:nvPr>
        </p:nvSpPr>
        <p:spPr>
          <a:xfrm>
            <a:off x="119742" y="6265633"/>
            <a:ext cx="3708400" cy="476250"/>
          </a:xfrm>
        </p:spPr>
        <p:txBody>
          <a:bodyPr/>
          <a:lstStyle/>
          <a:p>
            <a:pPr algn="l">
              <a:defRPr/>
            </a:pPr>
            <a:r>
              <a:rPr lang="ar-SA" b="1" smtClean="0"/>
              <a:t>أ ياسمين الشعباتي</a:t>
            </a:r>
            <a:endParaRPr lang="en-US" b="1" dirty="0"/>
          </a:p>
        </p:txBody>
      </p:sp>
      <p:sp>
        <p:nvSpPr>
          <p:cNvPr id="10" name="Espace réservé du numéro de diapositive 9"/>
          <p:cNvSpPr>
            <a:spLocks noGrp="1"/>
          </p:cNvSpPr>
          <p:nvPr>
            <p:ph type="sldNum" sz="quarter" idx="12"/>
          </p:nvPr>
        </p:nvSpPr>
        <p:spPr/>
        <p:txBody>
          <a:bodyPr/>
          <a:lstStyle/>
          <a:p>
            <a:fld id="{72FEA86A-29FF-48D4-BBEA-7588AC988707}" type="slidenum">
              <a:rPr lang="en-US" smtClean="0"/>
              <a:pPr/>
              <a:t>3</a:t>
            </a:fld>
            <a:endParaRPr lang="en-US"/>
          </a:p>
        </p:txBody>
      </p:sp>
    </p:spTree>
    <p:extLst>
      <p:ext uri="{BB962C8B-B14F-4D97-AF65-F5344CB8AC3E}">
        <p14:creationId xmlns:p14="http://schemas.microsoft.com/office/powerpoint/2010/main" val="3804508905"/>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2257" y="0"/>
            <a:ext cx="8229600" cy="609600"/>
          </a:xfrm>
        </p:spPr>
        <p:txBody>
          <a:bodyPr/>
          <a:lstStyle/>
          <a:p>
            <a:pPr algn="r" rtl="1"/>
            <a:r>
              <a:rPr lang="ar-SA" sz="4000" dirty="0" smtClean="0"/>
              <a:t> تعريف </a:t>
            </a:r>
            <a:r>
              <a:rPr lang="ar-SA" sz="4000" dirty="0" err="1" smtClean="0"/>
              <a:t>الايميل</a:t>
            </a:r>
            <a:r>
              <a:rPr lang="ar-SA" sz="4000" dirty="0" smtClean="0"/>
              <a:t> الجامعي</a:t>
            </a:r>
            <a:endParaRPr lang="fr-FR" sz="4000" dirty="0"/>
          </a:p>
        </p:txBody>
      </p:sp>
      <p:sp>
        <p:nvSpPr>
          <p:cNvPr id="3" name="Espace réservé du contenu 2"/>
          <p:cNvSpPr>
            <a:spLocks noGrp="1"/>
          </p:cNvSpPr>
          <p:nvPr>
            <p:ph idx="1"/>
          </p:nvPr>
        </p:nvSpPr>
        <p:spPr>
          <a:xfrm>
            <a:off x="419077" y="947328"/>
            <a:ext cx="8431212" cy="5029200"/>
          </a:xfrm>
        </p:spPr>
        <p:txBody>
          <a:bodyPr/>
          <a:lstStyle/>
          <a:p>
            <a:pPr algn="r" rtl="1">
              <a:buFont typeface="Wingdings" pitchFamily="2" charset="2"/>
              <a:buChar char="q"/>
            </a:pPr>
            <a:r>
              <a:rPr lang="ar-SA" sz="2800" dirty="0" smtClean="0">
                <a:latin typeface="+mj-lt"/>
              </a:rPr>
              <a:t>اسم </a:t>
            </a:r>
            <a:r>
              <a:rPr lang="ar-SA" sz="2800" dirty="0">
                <a:latin typeface="+mj-lt"/>
              </a:rPr>
              <a:t>المستخدم: وهو </a:t>
            </a:r>
            <a:r>
              <a:rPr lang="ar-SA" sz="2800" dirty="0" err="1">
                <a:latin typeface="+mj-lt"/>
              </a:rPr>
              <a:t>الإسم</a:t>
            </a:r>
            <a:r>
              <a:rPr lang="ar-SA" sz="2800" dirty="0">
                <a:latin typeface="+mj-lt"/>
              </a:rPr>
              <a:t> الذي يميز كل مستخدم لخدمة البريد الإلكتروني التابعة لنطاق معين. </a:t>
            </a:r>
            <a:endParaRPr lang="ar-SA" sz="2800" dirty="0" smtClean="0">
              <a:latin typeface="+mj-lt"/>
            </a:endParaRPr>
          </a:p>
          <a:p>
            <a:pPr algn="r" rtl="1">
              <a:buFont typeface="Wingdings" pitchFamily="2" charset="2"/>
              <a:buChar char="q"/>
            </a:pPr>
            <a:r>
              <a:rPr lang="ar-SA" sz="2800" dirty="0" smtClean="0">
                <a:latin typeface="+mj-lt"/>
              </a:rPr>
              <a:t>رمز </a:t>
            </a:r>
            <a:r>
              <a:rPr lang="ar-SA" sz="2800" dirty="0">
                <a:latin typeface="+mj-lt"/>
              </a:rPr>
              <a:t>الـ @ : فهذا الرمز هو من المكونات الرئيسية لعنوان البريد الإلكتروني. </a:t>
            </a:r>
            <a:endParaRPr lang="ar-SA" sz="2800" dirty="0" smtClean="0">
              <a:latin typeface="+mj-lt"/>
            </a:endParaRPr>
          </a:p>
          <a:p>
            <a:pPr algn="r" rtl="1">
              <a:buFont typeface="Wingdings" pitchFamily="2" charset="2"/>
              <a:buChar char="q"/>
            </a:pPr>
            <a:r>
              <a:rPr lang="ar-SA" sz="2800" dirty="0" smtClean="0">
                <a:latin typeface="+mj-lt"/>
              </a:rPr>
              <a:t>النطاق</a:t>
            </a:r>
            <a:r>
              <a:rPr lang="ar-SA" sz="2800" dirty="0">
                <a:latin typeface="+mj-lt"/>
              </a:rPr>
              <a:t>: وهو ما يُعرف باللغة الإنجليزية </a:t>
            </a:r>
            <a:r>
              <a:rPr lang="fr-FR" sz="2800" dirty="0">
                <a:latin typeface="+mj-lt"/>
              </a:rPr>
              <a:t>Domain </a:t>
            </a:r>
            <a:r>
              <a:rPr lang="ar-SA" sz="2800" dirty="0">
                <a:latin typeface="+mj-lt"/>
              </a:rPr>
              <a:t>وهو نوع الشركة أو المؤسسة التي يتبع لها عنوان البريد الإلكتروني فإذا كان الشخص يقوم باستخدام بريد ياهو فإن النطاق الخاص به </a:t>
            </a:r>
            <a:r>
              <a:rPr lang="ar-SA" sz="2800" dirty="0" smtClean="0">
                <a:latin typeface="+mj-lt"/>
              </a:rPr>
              <a:t>سيكون</a:t>
            </a:r>
            <a:r>
              <a:rPr lang="fr-FR" sz="2800" dirty="0" smtClean="0">
                <a:latin typeface="+mj-lt"/>
              </a:rPr>
              <a:t>yahoo.com</a:t>
            </a:r>
            <a:endParaRPr lang="ar-SA" sz="2800" dirty="0">
              <a:latin typeface="+mj-lt"/>
            </a:endParaRPr>
          </a:p>
          <a:p>
            <a:pPr algn="r" rtl="1">
              <a:buFont typeface="Wingdings" pitchFamily="2" charset="2"/>
              <a:buChar char="q"/>
            </a:pPr>
            <a:r>
              <a:rPr lang="ar-SA" sz="2800" dirty="0" smtClean="0">
                <a:latin typeface="+mj-lt"/>
              </a:rPr>
              <a:t>أصل </a:t>
            </a:r>
            <a:r>
              <a:rPr lang="ar-SA" sz="2800" dirty="0">
                <a:latin typeface="+mj-lt"/>
              </a:rPr>
              <a:t>النطاق: أو ما يُعرف بالـ </a:t>
            </a:r>
            <a:r>
              <a:rPr lang="fr-FR" sz="2800" dirty="0" err="1">
                <a:latin typeface="+mj-lt"/>
              </a:rPr>
              <a:t>Root</a:t>
            </a:r>
            <a:r>
              <a:rPr lang="fr-FR" sz="2800" dirty="0">
                <a:latin typeface="+mj-lt"/>
              </a:rPr>
              <a:t> Domain </a:t>
            </a:r>
            <a:r>
              <a:rPr lang="ar-SA" sz="2800" dirty="0">
                <a:latin typeface="+mj-lt"/>
              </a:rPr>
              <a:t>وهو عبارة عن تلك الأحرف التي تأتي في نهاية عنوان البريد الإلكتروني ومن الأمثلة عليها </a:t>
            </a:r>
            <a:r>
              <a:rPr lang="fr-FR" sz="2800" dirty="0" err="1">
                <a:latin typeface="+mj-lt"/>
              </a:rPr>
              <a:t>com</a:t>
            </a:r>
            <a:r>
              <a:rPr lang="fr-FR" sz="2800" dirty="0">
                <a:latin typeface="+mj-lt"/>
              </a:rPr>
              <a:t> </a:t>
            </a:r>
            <a:r>
              <a:rPr lang="ar-SA" sz="2800" dirty="0">
                <a:latin typeface="+mj-lt"/>
              </a:rPr>
              <a:t>أو </a:t>
            </a:r>
            <a:r>
              <a:rPr lang="fr-FR" sz="2800" dirty="0" err="1">
                <a:latin typeface="+mj-lt"/>
              </a:rPr>
              <a:t>edu</a:t>
            </a:r>
            <a:r>
              <a:rPr lang="fr-FR" sz="2800" dirty="0">
                <a:latin typeface="+mj-lt"/>
              </a:rPr>
              <a:t>.</a:t>
            </a:r>
            <a:r>
              <a:rPr lang="fr-FR" sz="2800" dirty="0" smtClean="0">
                <a:latin typeface="+mj-lt"/>
              </a:rPr>
              <a:t/>
            </a:r>
            <a:br>
              <a:rPr lang="fr-FR" sz="2800" dirty="0" smtClean="0">
                <a:latin typeface="+mj-lt"/>
              </a:rPr>
            </a:br>
            <a:r>
              <a:rPr lang="fr-FR" sz="2800" dirty="0" smtClean="0">
                <a:latin typeface="+mj-lt"/>
              </a:rPr>
              <a:t/>
            </a:r>
            <a:br>
              <a:rPr lang="fr-FR" sz="2800" dirty="0" smtClean="0">
                <a:latin typeface="+mj-lt"/>
              </a:rPr>
            </a:br>
            <a:endParaRPr lang="fr-FR" sz="2800" dirty="0">
              <a:latin typeface="+mj-lt"/>
            </a:endParaRPr>
          </a:p>
        </p:txBody>
      </p:sp>
      <p:sp>
        <p:nvSpPr>
          <p:cNvPr id="6" name="Espace réservé du pied de page 3"/>
          <p:cNvSpPr>
            <a:spLocks noGrp="1"/>
          </p:cNvSpPr>
          <p:nvPr>
            <p:ph type="ftr" sz="quarter" idx="11"/>
          </p:nvPr>
        </p:nvSpPr>
        <p:spPr>
          <a:xfrm>
            <a:off x="0" y="6265633"/>
            <a:ext cx="2899227" cy="476250"/>
          </a:xfrm>
        </p:spPr>
        <p:txBody>
          <a:bodyPr/>
          <a:lstStyle/>
          <a:p>
            <a:pPr algn="l">
              <a:defRPr/>
            </a:pPr>
            <a:r>
              <a:rPr lang="ar-SA" b="1" dirty="0" smtClean="0"/>
              <a:t>أ ياسمين </a:t>
            </a:r>
            <a:r>
              <a:rPr lang="ar-SA" b="1" dirty="0" err="1" smtClean="0"/>
              <a:t>الشعباتي</a:t>
            </a:r>
            <a:endParaRPr lang="en-US" b="1" dirty="0"/>
          </a:p>
        </p:txBody>
      </p:sp>
      <p:sp>
        <p:nvSpPr>
          <p:cNvPr id="7" name="Espace réservé du numéro de diapositive 6"/>
          <p:cNvSpPr>
            <a:spLocks noGrp="1"/>
          </p:cNvSpPr>
          <p:nvPr>
            <p:ph type="sldNum" sz="quarter" idx="12"/>
          </p:nvPr>
        </p:nvSpPr>
        <p:spPr/>
        <p:txBody>
          <a:bodyPr/>
          <a:lstStyle/>
          <a:p>
            <a:fld id="{72FEA86A-29FF-48D4-BBEA-7588AC988707}" type="slidenum">
              <a:rPr lang="en-US" smtClean="0"/>
              <a:pPr/>
              <a:t>4</a:t>
            </a:fld>
            <a:endParaRPr lang="en-US"/>
          </a:p>
        </p:txBody>
      </p:sp>
    </p:spTree>
    <p:extLst>
      <p:ext uri="{BB962C8B-B14F-4D97-AF65-F5344CB8AC3E}">
        <p14:creationId xmlns:p14="http://schemas.microsoft.com/office/powerpoint/2010/main" val="2316703017"/>
      </p:ext>
    </p:extLst>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5228" y="247196"/>
            <a:ext cx="8229600" cy="609600"/>
          </a:xfrm>
        </p:spPr>
        <p:txBody>
          <a:bodyPr/>
          <a:lstStyle/>
          <a:p>
            <a:pPr algn="r" rtl="1"/>
            <a:r>
              <a:rPr lang="ar-SA" dirty="0" smtClean="0"/>
              <a:t>كيفية كتابة ايميل رسمي وغير رسمي</a:t>
            </a:r>
            <a:br>
              <a:rPr lang="ar-SA" dirty="0" smtClean="0"/>
            </a:br>
            <a:endParaRPr lang="fr-FR" dirty="0"/>
          </a:p>
        </p:txBody>
      </p:sp>
      <p:sp>
        <p:nvSpPr>
          <p:cNvPr id="3" name="Espace réservé du contenu 2"/>
          <p:cNvSpPr>
            <a:spLocks noGrp="1"/>
          </p:cNvSpPr>
          <p:nvPr>
            <p:ph idx="1"/>
          </p:nvPr>
        </p:nvSpPr>
        <p:spPr/>
        <p:txBody>
          <a:bodyPr/>
          <a:lstStyle/>
          <a:p>
            <a:pPr marL="0" indent="0" algn="r" rtl="1"/>
            <a:r>
              <a:rPr lang="ar-SA" sz="2800" dirty="0"/>
              <a:t>عند كتابة البريد الإلكتروني هناك بعض القواعد والأصول التي يجب اتباعها وهي: </a:t>
            </a:r>
            <a:endParaRPr lang="ar-SA" sz="2800" dirty="0" smtClean="0"/>
          </a:p>
          <a:p>
            <a:pPr marL="457200" indent="-457200" algn="r" rtl="1">
              <a:buFont typeface="Wingdings" pitchFamily="2" charset="2"/>
              <a:buChar char="q"/>
            </a:pPr>
            <a:r>
              <a:rPr lang="ar-SA" sz="2800" dirty="0" smtClean="0"/>
              <a:t>تسجيل </a:t>
            </a:r>
            <a:r>
              <a:rPr lang="ar-SA" sz="2800" dirty="0"/>
              <a:t>الدخول إلى حساب البريد الإلكترونيّ الخاص. الضغط على بريد جديد، أو </a:t>
            </a:r>
            <a:r>
              <a:rPr lang="fr-FR" sz="2800" dirty="0"/>
              <a:t>compose، </a:t>
            </a:r>
            <a:r>
              <a:rPr lang="ar-SA" sz="2800" dirty="0"/>
              <a:t>حتى يتم توجيهك إلى صفحة جديدة لكتابة الرسالة. </a:t>
            </a:r>
            <a:endParaRPr lang="ar-SA" sz="2800" dirty="0" smtClean="0"/>
          </a:p>
          <a:p>
            <a:pPr marL="457200" indent="-457200" algn="r" rtl="1">
              <a:buFont typeface="Wingdings" pitchFamily="2" charset="2"/>
              <a:buChar char="q"/>
            </a:pPr>
            <a:r>
              <a:rPr lang="ar-SA" sz="2800" dirty="0" smtClean="0"/>
              <a:t>كتابة </a:t>
            </a:r>
            <a:r>
              <a:rPr lang="ar-SA" sz="2800" dirty="0"/>
              <a:t>عنوان البريد الإلكترونيّ الخاصّ بالشخص المُراد إرسال الرسالة إليه، أو عدة أشخاص، ويكتب في الخانة إلى أو كلمة </a:t>
            </a:r>
            <a:r>
              <a:rPr lang="fr-FR" sz="2800" dirty="0"/>
              <a:t>To </a:t>
            </a:r>
            <a:r>
              <a:rPr lang="ar-SA" sz="2800" dirty="0"/>
              <a:t>في الإنجليزية</a:t>
            </a:r>
            <a:r>
              <a:rPr lang="ar-SA" sz="2800" dirty="0" smtClean="0"/>
              <a:t>.</a:t>
            </a:r>
          </a:p>
          <a:p>
            <a:pPr marL="457200" indent="-457200" algn="r" rtl="1">
              <a:buFont typeface="Wingdings" pitchFamily="2" charset="2"/>
              <a:buChar char="q"/>
            </a:pPr>
            <a:r>
              <a:rPr lang="ar-SA" sz="2800" dirty="0" smtClean="0"/>
              <a:t> </a:t>
            </a:r>
            <a:r>
              <a:rPr lang="ar-SA" sz="2800" dirty="0"/>
              <a:t>كتابة عنوان واضح حول الفكرة الأساسيّة لمحتوى الرسالة، كما يجب أن يكون العنوان مختصراً. وضع تحيّة قصيرة وبسيطة، بناءً على الشخص أو الجهة المقصودة بالرّسالة.</a:t>
            </a:r>
            <a:r>
              <a:rPr lang="ar-SA" sz="2800" dirty="0" smtClean="0"/>
              <a:t/>
            </a:r>
            <a:br>
              <a:rPr lang="ar-SA" sz="2800" dirty="0" smtClean="0"/>
            </a:br>
            <a:r>
              <a:rPr lang="ar-SA" sz="2800" dirty="0" smtClean="0"/>
              <a:t/>
            </a:r>
            <a:br>
              <a:rPr lang="ar-SA" sz="2800" dirty="0" smtClean="0"/>
            </a:br>
            <a:endParaRPr lang="fr-FR" sz="2800" dirty="0"/>
          </a:p>
        </p:txBody>
      </p:sp>
      <p:sp>
        <p:nvSpPr>
          <p:cNvPr id="5" name="Espace réservé du pied de page 3"/>
          <p:cNvSpPr>
            <a:spLocks noGrp="1"/>
          </p:cNvSpPr>
          <p:nvPr>
            <p:ph type="ftr" sz="quarter" idx="11"/>
          </p:nvPr>
        </p:nvSpPr>
        <p:spPr>
          <a:xfrm>
            <a:off x="0" y="6265633"/>
            <a:ext cx="2899227" cy="476250"/>
          </a:xfrm>
        </p:spPr>
        <p:txBody>
          <a:bodyPr/>
          <a:lstStyle/>
          <a:p>
            <a:pPr algn="l">
              <a:defRPr/>
            </a:pPr>
            <a:r>
              <a:rPr lang="ar-SA" b="1" dirty="0" smtClean="0"/>
              <a:t>أ ياسمين </a:t>
            </a:r>
            <a:r>
              <a:rPr lang="ar-SA" b="1" dirty="0" err="1" smtClean="0"/>
              <a:t>الشعباتي</a:t>
            </a:r>
            <a:endParaRPr lang="en-US" b="1" dirty="0"/>
          </a:p>
        </p:txBody>
      </p:sp>
      <p:sp>
        <p:nvSpPr>
          <p:cNvPr id="6" name="Espace réservé du numéro de diapositive 5"/>
          <p:cNvSpPr>
            <a:spLocks noGrp="1"/>
          </p:cNvSpPr>
          <p:nvPr>
            <p:ph type="sldNum" sz="quarter" idx="12"/>
          </p:nvPr>
        </p:nvSpPr>
        <p:spPr/>
        <p:txBody>
          <a:bodyPr/>
          <a:lstStyle/>
          <a:p>
            <a:fld id="{72FEA86A-29FF-48D4-BBEA-7588AC988707}" type="slidenum">
              <a:rPr lang="en-US" smtClean="0"/>
              <a:pPr/>
              <a:t>5</a:t>
            </a:fld>
            <a:endParaRPr lang="en-US"/>
          </a:p>
        </p:txBody>
      </p:sp>
    </p:spTree>
    <p:extLst>
      <p:ext uri="{BB962C8B-B14F-4D97-AF65-F5344CB8AC3E}">
        <p14:creationId xmlns:p14="http://schemas.microsoft.com/office/powerpoint/2010/main" val="3819684631"/>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0085" y="131082"/>
            <a:ext cx="8229600" cy="609600"/>
          </a:xfrm>
        </p:spPr>
        <p:txBody>
          <a:bodyPr/>
          <a:lstStyle/>
          <a:p>
            <a:pPr algn="r"/>
            <a:r>
              <a:rPr lang="ar-SA" dirty="0" smtClean="0"/>
              <a:t>كيفية كتابة ايميل رسمي وغير رسمي</a:t>
            </a:r>
            <a:br>
              <a:rPr lang="ar-SA" dirty="0" smtClean="0"/>
            </a:br>
            <a:endParaRPr lang="fr-FR" dirty="0"/>
          </a:p>
        </p:txBody>
      </p:sp>
      <p:sp>
        <p:nvSpPr>
          <p:cNvPr id="3" name="Espace réservé du pied de page 2"/>
          <p:cNvSpPr>
            <a:spLocks noGrp="1"/>
          </p:cNvSpPr>
          <p:nvPr>
            <p:ph type="ftr" sz="quarter" idx="11"/>
          </p:nvPr>
        </p:nvSpPr>
        <p:spPr/>
        <p:txBody>
          <a:bodyPr/>
          <a:lstStyle/>
          <a:p>
            <a:pPr>
              <a:defRPr/>
            </a:pPr>
            <a:r>
              <a:rPr lang="ar-SA" smtClean="0"/>
              <a:t>أ ياسمين الشعباتي</a:t>
            </a:r>
            <a:endParaRPr lang="en-US"/>
          </a:p>
        </p:txBody>
      </p:sp>
      <p:sp>
        <p:nvSpPr>
          <p:cNvPr id="4" name="Espace réservé du numéro de diapositive 3"/>
          <p:cNvSpPr>
            <a:spLocks noGrp="1"/>
          </p:cNvSpPr>
          <p:nvPr>
            <p:ph type="sldNum" sz="quarter" idx="12"/>
          </p:nvPr>
        </p:nvSpPr>
        <p:spPr/>
        <p:txBody>
          <a:bodyPr/>
          <a:lstStyle/>
          <a:p>
            <a:fld id="{69791C4E-9699-4FC8-936F-06237254131F}" type="slidenum">
              <a:rPr lang="en-US" smtClean="0"/>
              <a:pPr/>
              <a:t>6</a:t>
            </a:fld>
            <a:endParaRPr lang="en-US"/>
          </a:p>
        </p:txBody>
      </p:sp>
      <p:sp>
        <p:nvSpPr>
          <p:cNvPr id="5" name="Rectangle 4"/>
          <p:cNvSpPr/>
          <p:nvPr/>
        </p:nvSpPr>
        <p:spPr>
          <a:xfrm>
            <a:off x="638629" y="751344"/>
            <a:ext cx="8040914" cy="5262979"/>
          </a:xfrm>
          <a:prstGeom prst="rect">
            <a:avLst/>
          </a:prstGeom>
        </p:spPr>
        <p:txBody>
          <a:bodyPr wrap="square">
            <a:spAutoFit/>
          </a:bodyPr>
          <a:lstStyle/>
          <a:p>
            <a:pPr marL="457200" indent="-457200" algn="r" rtl="1">
              <a:buFont typeface="Wingdings" pitchFamily="2" charset="2"/>
              <a:buChar char="q"/>
            </a:pPr>
            <a:r>
              <a:rPr lang="ar-SA" sz="2800" dirty="0"/>
              <a:t>الإيجاز في الكتابة؛ فمن مميّزات البريد الإلكترونيّ السرعة في الإرسال والاستقبال للرسالة، لذلك يُنصح عند كتابة بريد إلكترونيّ كتابته بشكلٍ مُختصر وعدم الإطالة في سرد التفاصيل، بحيث تَصل الفكرة الرئيسيّة بأسرع وسيلة، وبالتالي يكون الردّ سريعاً</a:t>
            </a:r>
            <a:r>
              <a:rPr lang="ar-SA" sz="2800" dirty="0" smtClean="0"/>
              <a:t>.</a:t>
            </a:r>
          </a:p>
          <a:p>
            <a:pPr marL="457200" indent="-457200" algn="r" rtl="1">
              <a:buFont typeface="Wingdings" pitchFamily="2" charset="2"/>
              <a:buChar char="q"/>
            </a:pPr>
            <a:r>
              <a:rPr lang="ar-SA" sz="2800" dirty="0" smtClean="0"/>
              <a:t> </a:t>
            </a:r>
            <a:r>
              <a:rPr lang="ar-SA" sz="2800" dirty="0"/>
              <a:t>نوعيّة الخط وترتيب الرسالة، وذلك من خلال اختيار خطٍّ واضح ومفهومٍ من شريط الأدوات، كما يجب الانتباه إلى حجم الخط؛ بحيث لا يكون صغيراً أو كبيراً جداً، بل الاهتمام بأن يكون متوسطاً، ومناسباً للقراءة، وتجنّب استخدام الألوان الفاتحة التي تُشتت الانتباه، كما يجب استعمال الفواصل بين الجمل، والنقاط في نهايتها، حتى تظهر الرسالة بشكلٍ مرتبٍ وواضحٍ ومنظّمٍ.</a:t>
            </a:r>
            <a:r>
              <a:rPr lang="ar-SA" sz="2800" dirty="0" smtClean="0"/>
              <a:t/>
            </a:r>
            <a:br>
              <a:rPr lang="ar-SA" sz="2800" dirty="0" smtClean="0"/>
            </a:br>
            <a:r>
              <a:rPr lang="ar-SA" sz="2800" dirty="0" smtClean="0"/>
              <a:t/>
            </a:r>
            <a:br>
              <a:rPr lang="ar-SA" sz="2800" dirty="0" smtClean="0"/>
            </a:br>
            <a:endParaRPr lang="fr-FR" sz="2800" dirty="0"/>
          </a:p>
        </p:txBody>
      </p:sp>
    </p:spTree>
    <p:extLst>
      <p:ext uri="{BB962C8B-B14F-4D97-AF65-F5344CB8AC3E}">
        <p14:creationId xmlns:p14="http://schemas.microsoft.com/office/powerpoint/2010/main" val="2453172348"/>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5714" y="189139"/>
            <a:ext cx="8229600" cy="609600"/>
          </a:xfrm>
        </p:spPr>
        <p:txBody>
          <a:bodyPr/>
          <a:lstStyle/>
          <a:p>
            <a:pPr algn="r" rtl="1"/>
            <a:r>
              <a:rPr lang="ar-SA" dirty="0" smtClean="0"/>
              <a:t>كيفية كتابة ايميل رسمي وغير رسمي</a:t>
            </a:r>
            <a:br>
              <a:rPr lang="ar-SA" dirty="0" smtClean="0"/>
            </a:br>
            <a:endParaRPr lang="fr-FR" dirty="0"/>
          </a:p>
        </p:txBody>
      </p:sp>
      <p:sp>
        <p:nvSpPr>
          <p:cNvPr id="3" name="Espace réservé du pied de page 2"/>
          <p:cNvSpPr>
            <a:spLocks noGrp="1"/>
          </p:cNvSpPr>
          <p:nvPr>
            <p:ph type="ftr" sz="quarter" idx="11"/>
          </p:nvPr>
        </p:nvSpPr>
        <p:spPr/>
        <p:txBody>
          <a:bodyPr/>
          <a:lstStyle/>
          <a:p>
            <a:pPr>
              <a:defRPr/>
            </a:pPr>
            <a:r>
              <a:rPr lang="ar-SA" smtClean="0"/>
              <a:t>أ ياسمين الشعباتي</a:t>
            </a:r>
            <a:endParaRPr lang="en-US"/>
          </a:p>
        </p:txBody>
      </p:sp>
      <p:sp>
        <p:nvSpPr>
          <p:cNvPr id="4" name="Espace réservé du numéro de diapositive 3"/>
          <p:cNvSpPr>
            <a:spLocks noGrp="1"/>
          </p:cNvSpPr>
          <p:nvPr>
            <p:ph type="sldNum" sz="quarter" idx="12"/>
          </p:nvPr>
        </p:nvSpPr>
        <p:spPr/>
        <p:txBody>
          <a:bodyPr/>
          <a:lstStyle/>
          <a:p>
            <a:fld id="{69791C4E-9699-4FC8-936F-06237254131F}" type="slidenum">
              <a:rPr lang="en-US" smtClean="0"/>
              <a:pPr/>
              <a:t>7</a:t>
            </a:fld>
            <a:endParaRPr lang="en-US"/>
          </a:p>
        </p:txBody>
      </p:sp>
      <p:sp>
        <p:nvSpPr>
          <p:cNvPr id="5" name="Rectangle 4"/>
          <p:cNvSpPr/>
          <p:nvPr/>
        </p:nvSpPr>
        <p:spPr>
          <a:xfrm>
            <a:off x="362857" y="1028343"/>
            <a:ext cx="8592457" cy="4832092"/>
          </a:xfrm>
          <a:prstGeom prst="rect">
            <a:avLst/>
          </a:prstGeom>
        </p:spPr>
        <p:txBody>
          <a:bodyPr wrap="square">
            <a:spAutoFit/>
          </a:bodyPr>
          <a:lstStyle/>
          <a:p>
            <a:pPr marL="457200" indent="-457200" algn="r" rtl="1">
              <a:buFont typeface="Wingdings" pitchFamily="2" charset="2"/>
              <a:buChar char="q"/>
            </a:pPr>
            <a:r>
              <a:rPr lang="ar-SA" sz="2800" dirty="0"/>
              <a:t>تجنّب كتابة رموز الكلمات، والحرص على تجنّب الأخطاء الإملائية، من خلال مراجعة الرسالة، أو استخدام المصحّح اللغوي الموجود في شريط الأدوات، لتفادي إرسال الرسالة بأي أخطاءٍ لُغويّة. </a:t>
            </a:r>
            <a:endParaRPr lang="ar-SA" sz="2800" dirty="0" smtClean="0"/>
          </a:p>
          <a:p>
            <a:pPr marL="457200" indent="-457200" algn="r" rtl="1">
              <a:buFont typeface="Wingdings" pitchFamily="2" charset="2"/>
              <a:buChar char="q"/>
            </a:pPr>
            <a:r>
              <a:rPr lang="ar-SA" sz="2800" dirty="0" smtClean="0"/>
              <a:t>الاهتمام </a:t>
            </a:r>
            <a:r>
              <a:rPr lang="ar-SA" sz="2800" dirty="0"/>
              <a:t>بلغة الكتابة تعتمد اللّغة المُستخدمة في الكتابة، على طبيعة الطرف المُستقبل للرسالة؛ حيث يُمنع استخدام اللغة العاميّة في الرسائل المتعلّقة بالعمل، أو الرسائل الرسمية</a:t>
            </a:r>
            <a:r>
              <a:rPr lang="ar-SA" sz="2800" dirty="0" smtClean="0"/>
              <a:t>.</a:t>
            </a:r>
          </a:p>
          <a:p>
            <a:pPr marL="457200" indent="-457200" algn="r" rtl="1">
              <a:buFont typeface="Wingdings" pitchFamily="2" charset="2"/>
              <a:buChar char="q"/>
            </a:pPr>
            <a:r>
              <a:rPr lang="ar-SA" sz="2800" dirty="0" smtClean="0"/>
              <a:t> </a:t>
            </a:r>
            <a:r>
              <a:rPr lang="ar-SA" sz="2800" dirty="0"/>
              <a:t>التنويه لوجود رابطٍ وملفات؛ فعند إرسال بريد إلكترونيّ يحتوي على مرفقٍ، يجب التنويه في نهاية الرسالة، والطلب من الشخص بشكلٍ لطيف فتح الملف المُرفق.</a:t>
            </a:r>
            <a:r>
              <a:rPr lang="ar-SA" sz="2800" dirty="0" smtClean="0"/>
              <a:t/>
            </a:r>
            <a:br>
              <a:rPr lang="ar-SA" sz="2800" dirty="0" smtClean="0"/>
            </a:br>
            <a:r>
              <a:rPr lang="ar-SA" sz="2800" dirty="0" smtClean="0"/>
              <a:t/>
            </a:r>
            <a:br>
              <a:rPr lang="ar-SA" sz="2800" dirty="0" smtClean="0"/>
            </a:br>
            <a:endParaRPr lang="fr-FR" sz="2800" dirty="0"/>
          </a:p>
        </p:txBody>
      </p:sp>
    </p:spTree>
    <p:extLst>
      <p:ext uri="{BB962C8B-B14F-4D97-AF65-F5344CB8AC3E}">
        <p14:creationId xmlns:p14="http://schemas.microsoft.com/office/powerpoint/2010/main" val="3148303393"/>
      </p:ext>
    </p:extLst>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defRPr/>
            </a:pPr>
            <a:r>
              <a:rPr lang="ar-SA" smtClean="0"/>
              <a:t>أ ياسمين الشعباتي</a:t>
            </a:r>
            <a:endParaRPr lang="en-US"/>
          </a:p>
        </p:txBody>
      </p:sp>
      <p:sp>
        <p:nvSpPr>
          <p:cNvPr id="4" name="Espace réservé du numéro de diapositive 3"/>
          <p:cNvSpPr>
            <a:spLocks noGrp="1"/>
          </p:cNvSpPr>
          <p:nvPr>
            <p:ph type="sldNum" sz="quarter" idx="12"/>
          </p:nvPr>
        </p:nvSpPr>
        <p:spPr/>
        <p:txBody>
          <a:bodyPr/>
          <a:lstStyle/>
          <a:p>
            <a:fld id="{69791C4E-9699-4FC8-936F-06237254131F}" type="slidenum">
              <a:rPr lang="en-US" smtClean="0"/>
              <a:pPr/>
              <a:t>8</a:t>
            </a:fld>
            <a:endParaRPr lang="en-US"/>
          </a:p>
        </p:txBody>
      </p:sp>
      <p:sp>
        <p:nvSpPr>
          <p:cNvPr id="5" name="Titre 1"/>
          <p:cNvSpPr>
            <a:spLocks noGrp="1"/>
          </p:cNvSpPr>
          <p:nvPr>
            <p:ph type="title"/>
          </p:nvPr>
        </p:nvSpPr>
        <p:spPr>
          <a:xfrm>
            <a:off x="725714" y="189139"/>
            <a:ext cx="8229600" cy="609600"/>
          </a:xfrm>
        </p:spPr>
        <p:txBody>
          <a:bodyPr/>
          <a:lstStyle/>
          <a:p>
            <a:pPr algn="r" rtl="1"/>
            <a:r>
              <a:rPr lang="ar-SA" dirty="0" smtClean="0"/>
              <a:t>كيفية كتابة ايميل رسمي وغير رسمي</a:t>
            </a:r>
            <a:br>
              <a:rPr lang="ar-SA" dirty="0" smtClean="0"/>
            </a:br>
            <a:endParaRPr lang="fr-FR" dirty="0"/>
          </a:p>
        </p:txBody>
      </p:sp>
      <p:sp>
        <p:nvSpPr>
          <p:cNvPr id="6" name="Rectangle 5"/>
          <p:cNvSpPr/>
          <p:nvPr/>
        </p:nvSpPr>
        <p:spPr>
          <a:xfrm>
            <a:off x="595085" y="1720840"/>
            <a:ext cx="8011885" cy="2677656"/>
          </a:xfrm>
          <a:prstGeom prst="rect">
            <a:avLst/>
          </a:prstGeom>
        </p:spPr>
        <p:txBody>
          <a:bodyPr wrap="square">
            <a:spAutoFit/>
          </a:bodyPr>
          <a:lstStyle/>
          <a:p>
            <a:pPr marL="457200" indent="-457200" algn="r" rtl="1">
              <a:buFont typeface="Wingdings" pitchFamily="2" charset="2"/>
              <a:buChar char="q"/>
            </a:pPr>
            <a:r>
              <a:rPr lang="ar-SA" sz="2800" dirty="0"/>
              <a:t>إنهاء الرسالة بذكر تحيّة شكرٍ، وكتابة الاسم الشخصيّ ووضع التوقيع الخاص، حتى يستدلّ المُستقبل على الشخص المُرسل، وعند التأكد من كافّة المعلومات ومحتوى الرسالة، الضغط على إرسال </a:t>
            </a:r>
            <a:r>
              <a:rPr lang="fr-FR" sz="2800" dirty="0" err="1"/>
              <a:t>send</a:t>
            </a:r>
            <a:r>
              <a:rPr lang="fr-FR" sz="2800" dirty="0"/>
              <a:t>.</a:t>
            </a:r>
            <a:r>
              <a:rPr lang="fr-FR" sz="2800" dirty="0" smtClean="0"/>
              <a:t/>
            </a:r>
            <a:br>
              <a:rPr lang="fr-FR" sz="2800" dirty="0" smtClean="0"/>
            </a:br>
            <a:r>
              <a:rPr lang="fr-FR" sz="2800" dirty="0" smtClean="0"/>
              <a:t/>
            </a:r>
            <a:br>
              <a:rPr lang="fr-FR" sz="2800" dirty="0" smtClean="0"/>
            </a:br>
            <a:endParaRPr lang="fr-FR" sz="2800" dirty="0"/>
          </a:p>
        </p:txBody>
      </p:sp>
    </p:spTree>
    <p:extLst>
      <p:ext uri="{BB962C8B-B14F-4D97-AF65-F5344CB8AC3E}">
        <p14:creationId xmlns:p14="http://schemas.microsoft.com/office/powerpoint/2010/main" val="2919196141"/>
      </p:ext>
    </p:extLst>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defRPr/>
            </a:pPr>
            <a:r>
              <a:rPr lang="ar-SA" smtClean="0"/>
              <a:t>أ ياسمين الشعباتي</a:t>
            </a:r>
            <a:endParaRPr lang="en-US"/>
          </a:p>
        </p:txBody>
      </p:sp>
      <p:sp>
        <p:nvSpPr>
          <p:cNvPr id="4" name="Espace réservé du numéro de diapositive 3"/>
          <p:cNvSpPr>
            <a:spLocks noGrp="1"/>
          </p:cNvSpPr>
          <p:nvPr>
            <p:ph type="sldNum" sz="quarter" idx="12"/>
          </p:nvPr>
        </p:nvSpPr>
        <p:spPr/>
        <p:txBody>
          <a:bodyPr/>
          <a:lstStyle/>
          <a:p>
            <a:fld id="{69791C4E-9699-4FC8-936F-06237254131F}" type="slidenum">
              <a:rPr lang="en-US" smtClean="0"/>
              <a:pPr/>
              <a:t>9</a:t>
            </a:fld>
            <a:endParaRPr lang="en-US"/>
          </a:p>
        </p:txBody>
      </p:sp>
      <p:sp>
        <p:nvSpPr>
          <p:cNvPr id="5" name="Titre 1"/>
          <p:cNvSpPr>
            <a:spLocks noGrp="1"/>
          </p:cNvSpPr>
          <p:nvPr>
            <p:ph type="title"/>
          </p:nvPr>
        </p:nvSpPr>
        <p:spPr>
          <a:xfrm>
            <a:off x="725714" y="189139"/>
            <a:ext cx="8229600" cy="609600"/>
          </a:xfrm>
        </p:spPr>
        <p:txBody>
          <a:bodyPr/>
          <a:lstStyle/>
          <a:p>
            <a:pPr algn="r" rtl="1"/>
            <a:r>
              <a:rPr lang="ar-SA" dirty="0" smtClean="0"/>
              <a:t>كيفية كتابة ايميل رسمي وغير رسمي</a:t>
            </a:r>
            <a:br>
              <a:rPr lang="ar-SA" dirty="0" smtClean="0"/>
            </a:br>
            <a:endParaRPr lang="fr-FR" dirty="0"/>
          </a:p>
        </p:txBody>
      </p:sp>
      <p:sp>
        <p:nvSpPr>
          <p:cNvPr id="6" name="Rectangle 5"/>
          <p:cNvSpPr/>
          <p:nvPr/>
        </p:nvSpPr>
        <p:spPr>
          <a:xfrm>
            <a:off x="885371" y="1244324"/>
            <a:ext cx="7431314" cy="3108543"/>
          </a:xfrm>
          <a:prstGeom prst="rect">
            <a:avLst/>
          </a:prstGeom>
        </p:spPr>
        <p:txBody>
          <a:bodyPr wrap="square">
            <a:spAutoFit/>
          </a:bodyPr>
          <a:lstStyle/>
          <a:p>
            <a:pPr algn="r" rtl="1"/>
            <a:r>
              <a:rPr lang="ar-SA" sz="2800" dirty="0"/>
              <a:t>النمط الذي تستخدمه لكتابة بريدك الإلكتروني يؤثر على مدى فعالية بريدك الإلكتروني. أيضا، بداية ونهاية البريد الإلكتروني الخاص بك تكون مختلفة اعتمادا على النمط الذي تختاره.</a:t>
            </a:r>
          </a:p>
          <a:p>
            <a:pPr algn="r" rtl="1"/>
            <a:r>
              <a:rPr lang="ar-SA" sz="2800" dirty="0"/>
              <a:t>هناك ثلاثة أشياء تحتاج لمعرفتها عن نمط البريد الإلكتروني:</a:t>
            </a:r>
          </a:p>
          <a:p>
            <a:pPr marL="514350" indent="-514350" algn="r" rtl="1">
              <a:buFont typeface="Wingdings" pitchFamily="2" charset="2"/>
              <a:buChar char="q"/>
            </a:pPr>
            <a:r>
              <a:rPr lang="ar-SA" sz="2800" dirty="0"/>
              <a:t>عندما تستخدم أسلوب رسمي.</a:t>
            </a:r>
          </a:p>
          <a:p>
            <a:pPr marL="514350" indent="-514350" algn="r" rtl="1">
              <a:buFont typeface="Wingdings" pitchFamily="2" charset="2"/>
              <a:buChar char="q"/>
            </a:pPr>
            <a:r>
              <a:rPr lang="ar-SA" sz="2800" dirty="0"/>
              <a:t>عندما تستخدم أسلوب غير رسمي.</a:t>
            </a:r>
          </a:p>
          <a:p>
            <a:pPr marL="514350" indent="-514350" algn="r" rtl="1">
              <a:buFont typeface="Wingdings" pitchFamily="2" charset="2"/>
              <a:buChar char="q"/>
            </a:pPr>
            <a:r>
              <a:rPr lang="ar-SA" sz="2800" dirty="0"/>
              <a:t>راقب لهجتك.</a:t>
            </a:r>
          </a:p>
        </p:txBody>
      </p:sp>
    </p:spTree>
    <p:extLst>
      <p:ext uri="{BB962C8B-B14F-4D97-AF65-F5344CB8AC3E}">
        <p14:creationId xmlns:p14="http://schemas.microsoft.com/office/powerpoint/2010/main" val="1165411990"/>
      </p:ext>
    </p:extLst>
  </p:cSld>
  <p:clrMapOvr>
    <a:masterClrMapping/>
  </p:clrMapOvr>
  <p:transition spd="med">
    <p:wipe dir="d"/>
  </p:transition>
</p:sld>
</file>

<file path=ppt/theme/theme1.xml><?xml version="1.0" encoding="utf-8"?>
<a:theme xmlns:a="http://schemas.openxmlformats.org/drawingml/2006/main" name="Formation">
  <a:themeElements>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7B7A8E"/>
        </a:dk1>
        <a:lt1>
          <a:srgbClr val="FFFFFF"/>
        </a:lt1>
        <a:dk2>
          <a:srgbClr val="9B9AB3"/>
        </a:dk2>
        <a:lt2>
          <a:srgbClr val="FFFFFF"/>
        </a:lt2>
        <a:accent1>
          <a:srgbClr val="807EB0"/>
        </a:accent1>
        <a:accent2>
          <a:srgbClr val="333399"/>
        </a:accent2>
        <a:accent3>
          <a:srgbClr val="CBCAD6"/>
        </a:accent3>
        <a:accent4>
          <a:srgbClr val="DADADA"/>
        </a:accent4>
        <a:accent5>
          <a:srgbClr val="C0C0D4"/>
        </a:accent5>
        <a:accent6>
          <a:srgbClr val="2D2D8A"/>
        </a:accent6>
        <a:hlink>
          <a:srgbClr val="DEE8F9"/>
        </a:hlink>
        <a:folHlink>
          <a:srgbClr val="D1CFFB"/>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Formation</Template>
  <TotalTime>93</TotalTime>
  <Words>923</Words>
  <Application>Microsoft Office PowerPoint</Application>
  <PresentationFormat>Affichage à l'écran (4:3)</PresentationFormat>
  <Paragraphs>136</Paragraphs>
  <Slides>24</Slides>
  <Notes>3</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Formation</vt:lpstr>
      <vt:lpstr>دورة «الايميل الجامعي» الكنز المجهول</vt:lpstr>
      <vt:lpstr>المحتويات</vt:lpstr>
      <vt:lpstr> تعريف الايميل الجامعي </vt:lpstr>
      <vt:lpstr> تعريف الايميل الجامعي</vt:lpstr>
      <vt:lpstr>كيفية كتابة ايميل رسمي وغير رسمي </vt:lpstr>
      <vt:lpstr>كيفية كتابة ايميل رسمي وغير رسمي </vt:lpstr>
      <vt:lpstr>كيفية كتابة ايميل رسمي وغير رسمي </vt:lpstr>
      <vt:lpstr>كيفية كتابة ايميل رسمي وغير رسمي </vt:lpstr>
      <vt:lpstr>كيفية كتابة ايميل رسمي وغير رسمي </vt:lpstr>
      <vt:lpstr>كيفية كتابة ايميل رسمي وغير رسمي </vt:lpstr>
      <vt:lpstr>كيفية كتابة ايميل رسمي وغير رسمي </vt:lpstr>
      <vt:lpstr>فوائد الايميل الجامعي </vt:lpstr>
      <vt:lpstr>فوائد الايميل الجامعي </vt:lpstr>
      <vt:lpstr>فوائد الايميل الجامعي </vt:lpstr>
      <vt:lpstr>فوائد الايميل الجامعي </vt:lpstr>
      <vt:lpstr>فوائد الايميل الجامعي </vt:lpstr>
      <vt:lpstr>فوائد الايميل الجامعي </vt:lpstr>
      <vt:lpstr>فوائد الايميل الجامعي </vt:lpstr>
      <vt:lpstr>فوائد الايميل الجامعي </vt:lpstr>
      <vt:lpstr>فوائد الايميل الجامعي </vt:lpstr>
      <vt:lpstr>فوائد الايميل الجامعي </vt:lpstr>
      <vt:lpstr>فوائد الايميل الجامعي </vt:lpstr>
      <vt:lpstr>فوائد الايميل الجامعي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دورة «الايميل الجامعي» الكنز المجهول</dc:title>
  <dc:creator>jasmin</dc:creator>
  <cp:lastModifiedBy>jasmin</cp:lastModifiedBy>
  <cp:revision>14</cp:revision>
  <dcterms:created xsi:type="dcterms:W3CDTF">2019-11-30T14:38:38Z</dcterms:created>
  <dcterms:modified xsi:type="dcterms:W3CDTF">2019-12-01T12:55:00Z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TC102305051036</vt:lpwstr>
  </property>
</Properties>
</file>